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86" r:id="rId4"/>
    <p:sldId id="275" r:id="rId5"/>
    <p:sldId id="276" r:id="rId6"/>
    <p:sldId id="277" r:id="rId7"/>
    <p:sldId id="278" r:id="rId8"/>
    <p:sldId id="279" r:id="rId9"/>
    <p:sldId id="280" r:id="rId10"/>
    <p:sldId id="281" r:id="rId11"/>
    <p:sldId id="282" r:id="rId12"/>
    <p:sldId id="284" r:id="rId13"/>
    <p:sldId id="285" r:id="rId14"/>
    <p:sldId id="287" r:id="rId15"/>
    <p:sldId id="288" r:id="rId16"/>
    <p:sldId id="289" r:id="rId17"/>
    <p:sldId id="290" r:id="rId18"/>
    <p:sldId id="291" r:id="rId19"/>
    <p:sldId id="293" r:id="rId20"/>
    <p:sldId id="292" r:id="rId21"/>
    <p:sldId id="264" r:id="rId22"/>
    <p:sldId id="294" r:id="rId23"/>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78" d="100"/>
          <a:sy n="78" d="100"/>
        </p:scale>
        <p:origin x="-1146" y="-312"/>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5BA76D-9C24-4581-91FD-EFE364CB3E3B}"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2897217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5BA76D-9C24-4581-91FD-EFE364CB3E3B}"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2265915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5BA76D-9C24-4581-91FD-EFE364CB3E3B}"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2540674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5BA76D-9C24-4581-91FD-EFE364CB3E3B}"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1781075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5BA76D-9C24-4581-91FD-EFE364CB3E3B}"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1341530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5BA76D-9C24-4581-91FD-EFE364CB3E3B}"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75398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5BA76D-9C24-4581-91FD-EFE364CB3E3B}"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435797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5BA76D-9C24-4581-91FD-EFE364CB3E3B}"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1036990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5BA76D-9C24-4581-91FD-EFE364CB3E3B}"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1296304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5BA76D-9C24-4581-91FD-EFE364CB3E3B}"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4143548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5BA76D-9C24-4581-91FD-EFE364CB3E3B}"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A92BA5-0707-47CC-BF9F-0D7099D653C8}" type="slidenum">
              <a:rPr lang="en-US" smtClean="0"/>
              <a:pPr/>
              <a:t>‹#›</a:t>
            </a:fld>
            <a:endParaRPr lang="en-US"/>
          </a:p>
        </p:txBody>
      </p:sp>
    </p:spTree>
    <p:extLst>
      <p:ext uri="{BB962C8B-B14F-4D97-AF65-F5344CB8AC3E}">
        <p14:creationId xmlns:p14="http://schemas.microsoft.com/office/powerpoint/2010/main" val="1030755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5BA76D-9C24-4581-91FD-EFE364CB3E3B}"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E4A92BA5-0707-47CC-BF9F-0D7099D653C8}" type="slidenum">
              <a:rPr lang="en-US" smtClean="0"/>
              <a:pPr/>
              <a:t>‹#›</a:t>
            </a:fld>
            <a:endParaRPr lang="en-US"/>
          </a:p>
        </p:txBody>
      </p:sp>
    </p:spTree>
    <p:extLst>
      <p:ext uri="{BB962C8B-B14F-4D97-AF65-F5344CB8AC3E}">
        <p14:creationId xmlns:p14="http://schemas.microsoft.com/office/powerpoint/2010/main" val="1664554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econclassroom.com/?page_id=2889" TargetMode="External"/><Relationship Id="rId3" Type="http://schemas.openxmlformats.org/officeDocument/2006/relationships/hyperlink" Target="http://welkerswikinomics.com/blog/category/labor-market/" TargetMode="External"/><Relationship Id="rId7" Type="http://schemas.openxmlformats.org/officeDocument/2006/relationships/hyperlink" Target="http://welkerswikinomics.com/blog/category/income/"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elkerswikinomics.com/blog/category/living-wages/" TargetMode="External"/><Relationship Id="rId5" Type="http://schemas.openxmlformats.org/officeDocument/2006/relationships/hyperlink" Target="http://welkerswikinomics.com/blog/category/wages/" TargetMode="External"/><Relationship Id="rId4" Type="http://schemas.openxmlformats.org/officeDocument/2006/relationships/hyperlink" Target="http://welkerswikinomics.com/blog/category/factors-of-production/" TargetMode="External"/><Relationship Id="rId9" Type="http://schemas.openxmlformats.org/officeDocument/2006/relationships/hyperlink" Target="http://www.econclassroom.com/?page_id=3196"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Image_9"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ext uri="{D42A27DB-BD31-4B8C-83A1-F6EECF244321}">
                <p14:modId xmlns:p14="http://schemas.microsoft.com/office/powerpoint/2010/main" val="1744265833"/>
              </p:ext>
            </p:extLst>
          </p:nvPr>
        </p:nvGraphicFramePr>
        <p:xfrm>
          <a:off x="152400" y="866140"/>
          <a:ext cx="6705600" cy="4658360"/>
        </p:xfrm>
        <a:graphic>
          <a:graphicData uri="http://schemas.openxmlformats.org/drawingml/2006/table">
            <a:tbl>
              <a:tblPr firstRow="1" bandRow="1">
                <a:tableStyleId>{5C22544A-7EE6-4342-B048-85BDC9FD1C3A}</a:tableStyleId>
              </a:tblPr>
              <a:tblGrid>
                <a:gridCol w="6705600"/>
              </a:tblGrid>
              <a:tr h="4658360">
                <a:tc>
                  <a:txBody>
                    <a:bodyPr/>
                    <a:lstStyle/>
                    <a:p>
                      <a:r>
                        <a:rPr lang="en-US" sz="2400" b="1" dirty="0" smtClean="0">
                          <a:solidFill>
                            <a:srgbClr val="0000FF"/>
                          </a:solidFill>
                          <a:latin typeface="+mn-lt"/>
                          <a:cs typeface="Arial" pitchFamily="34" charset="0"/>
                        </a:rPr>
                        <a:t>Resource Markets</a:t>
                      </a:r>
                      <a:r>
                        <a:rPr lang="en-US" sz="2400" b="1" baseline="0" dirty="0" smtClean="0">
                          <a:solidFill>
                            <a:srgbClr val="0000FF"/>
                          </a:solidFill>
                          <a:latin typeface="+mn-lt"/>
                          <a:cs typeface="Arial" pitchFamily="34" charset="0"/>
                        </a:rPr>
                        <a:t> (AP only unit)</a:t>
                      </a:r>
                      <a:endParaRPr lang="en-US" sz="2400" b="1" dirty="0">
                        <a:solidFill>
                          <a:schemeClr val="tx1"/>
                        </a:solidFill>
                        <a:latin typeface="+mn-lt"/>
                        <a:cs typeface="Arial" pitchFamily="34" charset="0"/>
                      </a:endParaRPr>
                    </a:p>
                    <a:p>
                      <a:pPr marL="285750" indent="-285750">
                        <a:buFont typeface="Arial" pitchFamily="34" charset="0"/>
                        <a:buChar char="•"/>
                      </a:pPr>
                      <a:r>
                        <a:rPr lang="en-US" sz="2000" b="0" baseline="0" dirty="0" smtClean="0">
                          <a:solidFill>
                            <a:schemeClr val="tx1"/>
                          </a:solidFill>
                          <a:latin typeface="+mn-lt"/>
                          <a:cs typeface="Arial" pitchFamily="34" charset="0"/>
                        </a:rPr>
                        <a:t>Derived factor demand</a:t>
                      </a:r>
                    </a:p>
                    <a:p>
                      <a:pPr marL="285750" indent="-285750">
                        <a:buFont typeface="Arial" pitchFamily="34" charset="0"/>
                        <a:buChar char="•"/>
                      </a:pPr>
                      <a:r>
                        <a:rPr lang="en-US" sz="2000" b="0" baseline="0" dirty="0" smtClean="0">
                          <a:solidFill>
                            <a:schemeClr val="tx1"/>
                          </a:solidFill>
                          <a:latin typeface="+mn-lt"/>
                          <a:cs typeface="Arial" pitchFamily="34" charset="0"/>
                        </a:rPr>
                        <a:t>Marginal Revenue Product (MRP)</a:t>
                      </a:r>
                    </a:p>
                    <a:p>
                      <a:pPr marL="285750" indent="-285750">
                        <a:buFont typeface="Arial" pitchFamily="34" charset="0"/>
                        <a:buChar char="•"/>
                      </a:pPr>
                      <a:r>
                        <a:rPr lang="en-US" sz="2000" b="0" baseline="0" dirty="0" smtClean="0">
                          <a:solidFill>
                            <a:schemeClr val="tx1"/>
                          </a:solidFill>
                          <a:latin typeface="+mn-lt"/>
                          <a:cs typeface="Arial" pitchFamily="34" charset="0"/>
                        </a:rPr>
                        <a:t>Marginal Resource Cost (MRC)</a:t>
                      </a:r>
                    </a:p>
                    <a:p>
                      <a:pPr marL="285750" indent="-285750">
                        <a:buFont typeface="Arial" pitchFamily="34" charset="0"/>
                        <a:buChar char="•"/>
                      </a:pPr>
                      <a:r>
                        <a:rPr lang="en-US" sz="2000" b="0" baseline="0" dirty="0" smtClean="0">
                          <a:solidFill>
                            <a:schemeClr val="tx1"/>
                          </a:solidFill>
                          <a:latin typeface="+mn-lt"/>
                          <a:cs typeface="Arial" pitchFamily="34" charset="0"/>
                        </a:rPr>
                        <a:t>Profit maximization rule of resource employment (MRP=MRC)</a:t>
                      </a:r>
                    </a:p>
                    <a:p>
                      <a:pPr marL="285750" indent="-285750">
                        <a:buFont typeface="Arial" pitchFamily="34" charset="0"/>
                        <a:buChar char="•"/>
                      </a:pPr>
                      <a:r>
                        <a:rPr lang="en-US" sz="2000" b="0" baseline="0" dirty="0" smtClean="0">
                          <a:solidFill>
                            <a:schemeClr val="tx1"/>
                          </a:solidFill>
                          <a:latin typeface="+mn-lt"/>
                          <a:cs typeface="Arial" pitchFamily="34" charset="0"/>
                        </a:rPr>
                        <a:t>Perfectly competitive labor markets</a:t>
                      </a:r>
                    </a:p>
                    <a:p>
                      <a:pPr marL="285750" indent="-285750">
                        <a:buFont typeface="Arial" pitchFamily="34" charset="0"/>
                        <a:buChar char="•"/>
                      </a:pPr>
                      <a:r>
                        <a:rPr lang="en-US" sz="2000" b="0" baseline="0" dirty="0" smtClean="0">
                          <a:solidFill>
                            <a:schemeClr val="tx1"/>
                          </a:solidFill>
                          <a:latin typeface="+mn-lt"/>
                          <a:cs typeface="Arial" pitchFamily="34" charset="0"/>
                        </a:rPr>
                        <a:t>Monopsonistic labor markets</a:t>
                      </a:r>
                    </a:p>
                    <a:p>
                      <a:pPr marL="285750" indent="-285750">
                        <a:buFont typeface="Arial" pitchFamily="34" charset="0"/>
                        <a:buChar char="•"/>
                      </a:pPr>
                      <a:r>
                        <a:rPr lang="en-US" sz="2000" b="0" baseline="0" dirty="0" smtClean="0">
                          <a:solidFill>
                            <a:schemeClr val="tx1"/>
                          </a:solidFill>
                          <a:latin typeface="+mn-lt"/>
                          <a:cs typeface="Arial" pitchFamily="34" charset="0"/>
                        </a:rPr>
                        <a:t>The least-cost rule of resource employment</a:t>
                      </a:r>
                    </a:p>
                  </a:txBody>
                  <a:tcPr marT="31750" marB="31750">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U</a:t>
            </a:r>
            <a:r>
              <a:rPr lang="en-US" sz="1400" i="1" dirty="0" smtClean="0">
                <a:latin typeface="Lucida Sans - 18"/>
              </a:rPr>
              <a:t>nit Overview</a:t>
            </a:r>
            <a:endParaRPr lang="en-US" sz="1400" i="1" dirty="0">
              <a:latin typeface="Lucida Sans - 18"/>
            </a:endParaRPr>
          </a:p>
        </p:txBody>
      </p:sp>
      <p:graphicFrame>
        <p:nvGraphicFramePr>
          <p:cNvPr id="14" name="Table 13"/>
          <p:cNvGraphicFramePr>
            <a:graphicFrameLocks noGrp="1"/>
          </p:cNvGraphicFramePr>
          <p:nvPr>
            <p:extLst>
              <p:ext uri="{D42A27DB-BD31-4B8C-83A1-F6EECF244321}">
                <p14:modId xmlns:p14="http://schemas.microsoft.com/office/powerpoint/2010/main" val="21462969"/>
              </p:ext>
            </p:extLst>
          </p:nvPr>
        </p:nvGraphicFramePr>
        <p:xfrm>
          <a:off x="6934200" y="896702"/>
          <a:ext cx="2057400" cy="4627798"/>
        </p:xfrm>
        <a:graphic>
          <a:graphicData uri="http://schemas.openxmlformats.org/drawingml/2006/table">
            <a:tbl>
              <a:tblPr firstRow="1" bandRow="1">
                <a:tableStyleId>{5C22544A-7EE6-4342-B048-85BDC9FD1C3A}</a:tableStyleId>
              </a:tblPr>
              <a:tblGrid>
                <a:gridCol w="2057400"/>
              </a:tblGrid>
              <a:tr h="46277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Resource Markets</a:t>
                      </a:r>
                      <a:r>
                        <a:rPr lang="en-US" sz="1600" b="0" baseline="0" dirty="0" smtClean="0">
                          <a:solidFill>
                            <a:srgbClr val="FF3300"/>
                          </a:solidFill>
                          <a:latin typeface="+mn-lt"/>
                          <a:cs typeface="Calibri" pitchFamily="34" charset="0"/>
                        </a:rPr>
                        <a:t> Online:</a:t>
                      </a:r>
                    </a:p>
                    <a:p>
                      <a:r>
                        <a:rPr lang="en-US" sz="1600" b="0" i="0" u="none" strike="noStrike" kern="1200" dirty="0" smtClean="0">
                          <a:solidFill>
                            <a:schemeClr val="lt1"/>
                          </a:solidFill>
                          <a:effectLst/>
                          <a:latin typeface="+mn-lt"/>
                          <a:ea typeface="+mn-ea"/>
                          <a:cs typeface="+mn-cs"/>
                          <a:hlinkClick r:id="rId3"/>
                        </a:rPr>
                        <a:t>Labor Market</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4"/>
                        </a:rPr>
                        <a:t>Factors of Production</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5"/>
                        </a:rPr>
                        <a:t>Wages</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6"/>
                        </a:rPr>
                        <a:t>Living wages</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7"/>
                        </a:rPr>
                        <a:t>Income</a:t>
                      </a: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
                        </a:rPr>
                        <a:t>Practice</a:t>
                      </a:r>
                      <a:r>
                        <a:rPr lang="en-US" sz="1600" b="0" baseline="0" dirty="0" smtClean="0">
                          <a:solidFill>
                            <a:schemeClr val="tx1"/>
                          </a:solidFill>
                          <a:latin typeface="+mn-lt"/>
                          <a:hlinkClick r:id="rId8"/>
                        </a:rPr>
                        <a:t> </a:t>
                      </a:r>
                      <a:r>
                        <a:rPr lang="en-US" sz="1600" b="0" baseline="0" dirty="0" smtClean="0">
                          <a:solidFill>
                            <a:schemeClr val="tx1"/>
                          </a:solidFill>
                          <a:latin typeface="+mn-lt"/>
                          <a:hlinkClick r:id="rId8"/>
                        </a:rPr>
                        <a:t>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9"/>
                        </a:rPr>
                        <a:t>Microeconomics Glossary</a:t>
                      </a:r>
                      <a:endParaRPr lang="en-US" sz="1600" b="0" dirty="0" smtClean="0">
                        <a:solidFill>
                          <a:schemeClr val="tx1"/>
                        </a:solidFill>
                        <a:latin typeface="+mn-lt"/>
                      </a:endParaRPr>
                    </a:p>
                  </a:txBody>
                  <a:tcPr marT="22048" marB="22048">
                    <a:solidFill>
                      <a:schemeClr val="bg1">
                        <a:lumMod val="65000"/>
                        <a:alpha val="22000"/>
                      </a:schemeClr>
                    </a:solidFill>
                  </a:tcPr>
                </a:tc>
              </a:tr>
            </a:tbl>
          </a:graphicData>
        </a:graphic>
      </p:graphicFrame>
    </p:spTree>
    <p:extLst>
      <p:ext uri="{BB962C8B-B14F-4D97-AF65-F5344CB8AC3E}">
        <p14:creationId xmlns:p14="http://schemas.microsoft.com/office/powerpoint/2010/main" val="3241711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Marginal Revenue Product for an Im</a:t>
            </a:r>
            <a:r>
              <a:rPr lang="en-US" sz="2400" dirty="0">
                <a:solidFill>
                  <a:srgbClr val="FF0000"/>
                </a:solidFill>
              </a:rPr>
              <a:t>p</a:t>
            </a:r>
            <a:r>
              <a:rPr lang="en-US" sz="2400" dirty="0" smtClean="0">
                <a:solidFill>
                  <a:srgbClr val="FF0000"/>
                </a:solidFill>
              </a:rPr>
              <a:t>erfectly Competitive Seller</a:t>
            </a:r>
          </a:p>
          <a:p>
            <a:r>
              <a:rPr lang="en-US" dirty="0" smtClean="0"/>
              <a:t>An imperfectly competitive seller’s demand for labor will be much less responsive to </a:t>
            </a:r>
            <a:r>
              <a:rPr lang="en-US" dirty="0" err="1" smtClean="0"/>
              <a:t>chages</a:t>
            </a:r>
            <a:r>
              <a:rPr lang="en-US" dirty="0" smtClean="0"/>
              <a:t> in the wage rate than a perfectly competitive seller. In other words, demand for labor is more </a:t>
            </a:r>
            <a:r>
              <a:rPr lang="en-US" i="1" dirty="0" smtClean="0"/>
              <a:t>inelastic</a:t>
            </a:r>
            <a:r>
              <a:rPr lang="en-US" dirty="0" smtClean="0"/>
              <a:t> among monopolistic firms (and other imperfectly competitive sellers).</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4065912971"/>
              </p:ext>
            </p:extLst>
          </p:nvPr>
        </p:nvGraphicFramePr>
        <p:xfrm>
          <a:off x="3048" y="2249600"/>
          <a:ext cx="3271584" cy="3427300"/>
        </p:xfrm>
        <a:graphic>
          <a:graphicData uri="http://schemas.openxmlformats.org/drawingml/2006/table">
            <a:tbl>
              <a:tblPr firstRow="1" bandRow="1">
                <a:tableStyleId>{5C22544A-7EE6-4342-B048-85BDC9FD1C3A}</a:tableStyleId>
              </a:tblPr>
              <a:tblGrid>
                <a:gridCol w="1635792"/>
                <a:gridCol w="1635792"/>
              </a:tblGrid>
              <a:tr h="335340">
                <a:tc>
                  <a:txBody>
                    <a:bodyPr/>
                    <a:lstStyle/>
                    <a:p>
                      <a:pPr algn="ctr"/>
                      <a:r>
                        <a:rPr lang="en-US" sz="1400" dirty="0" smtClean="0"/>
                        <a:t>Quantity of labor (Q</a:t>
                      </a:r>
                      <a:r>
                        <a:rPr lang="en-US" sz="1400" baseline="-25000" dirty="0" smtClean="0"/>
                        <a:t>L</a:t>
                      </a:r>
                      <a:r>
                        <a:rPr lang="en-US" sz="1400" dirty="0" smtClean="0"/>
                        <a:t>)</a:t>
                      </a:r>
                      <a:endParaRPr lang="en-US" sz="1400" dirty="0"/>
                    </a:p>
                  </a:txBody>
                  <a:tcPr marL="108034" marR="108034" marT="54017" marB="54017" anchor="ctr"/>
                </a:tc>
                <a:tc>
                  <a:txBody>
                    <a:bodyPr/>
                    <a:lstStyle/>
                    <a:p>
                      <a:pPr algn="ctr"/>
                      <a:r>
                        <a:rPr lang="en-US" sz="1400" dirty="0" smtClean="0"/>
                        <a:t>Marginal</a:t>
                      </a:r>
                      <a:r>
                        <a:rPr lang="en-US" sz="1400" baseline="0" dirty="0" smtClean="0"/>
                        <a:t> Revenue Product (</a:t>
                      </a:r>
                      <a:r>
                        <a:rPr lang="en-US" sz="1400" baseline="0" dirty="0" err="1" smtClean="0"/>
                        <a:t>MPxP</a:t>
                      </a:r>
                      <a:r>
                        <a:rPr lang="en-US" sz="1400" baseline="0" dirty="0" smtClean="0"/>
                        <a:t>)</a:t>
                      </a:r>
                      <a:endParaRPr lang="en-US" sz="1400" dirty="0"/>
                    </a:p>
                  </a:txBody>
                  <a:tcPr marL="108034" marR="108034" marT="54017" marB="54017" anchor="ctr"/>
                </a:tc>
              </a:tr>
              <a:tr h="301892">
                <a:tc>
                  <a:txBody>
                    <a:bodyPr/>
                    <a:lstStyle/>
                    <a:p>
                      <a:pPr algn="ctr"/>
                      <a:r>
                        <a:rPr lang="en-US" sz="1400" dirty="0" smtClean="0"/>
                        <a:t>0</a:t>
                      </a:r>
                      <a:endParaRPr lang="en-US" sz="1400" dirty="0"/>
                    </a:p>
                  </a:txBody>
                  <a:tcPr marL="108034" marR="108034" marT="54017" marB="54017" anchor="ctr"/>
                </a:tc>
                <a:tc>
                  <a:txBody>
                    <a:bodyPr/>
                    <a:lstStyle/>
                    <a:p>
                      <a:pPr algn="ctr"/>
                      <a:r>
                        <a:rPr lang="en-US" sz="1400" dirty="0" smtClean="0"/>
                        <a:t>-</a:t>
                      </a:r>
                      <a:endParaRPr lang="en-US" sz="1400" dirty="0"/>
                    </a:p>
                  </a:txBody>
                  <a:tcPr marL="108034" marR="108034" marT="54017" marB="54017" anchor="ctr"/>
                </a:tc>
              </a:tr>
              <a:tr h="301892">
                <a:tc>
                  <a:txBody>
                    <a:bodyPr/>
                    <a:lstStyle/>
                    <a:p>
                      <a:pPr algn="ctr"/>
                      <a:r>
                        <a:rPr lang="en-US" sz="1400" dirty="0" smtClean="0"/>
                        <a:t>1</a:t>
                      </a:r>
                      <a:endParaRPr lang="en-US" sz="1400" dirty="0"/>
                    </a:p>
                  </a:txBody>
                  <a:tcPr marL="108034" marR="108034" marT="54017" marB="54017" anchor="ctr"/>
                </a:tc>
                <a:tc>
                  <a:txBody>
                    <a:bodyPr/>
                    <a:lstStyle/>
                    <a:p>
                      <a:pPr algn="ctr"/>
                      <a:r>
                        <a:rPr lang="en-US" sz="1200" b="1" dirty="0" smtClean="0">
                          <a:solidFill>
                            <a:srgbClr val="FF0000"/>
                          </a:solidFill>
                        </a:rPr>
                        <a:t>30</a:t>
                      </a:r>
                      <a:endParaRPr lang="en-US" sz="1200" b="1" dirty="0">
                        <a:solidFill>
                          <a:srgbClr val="FF0000"/>
                        </a:solidFill>
                      </a:endParaRPr>
                    </a:p>
                  </a:txBody>
                  <a:tcPr anchor="ctr"/>
                </a:tc>
              </a:tr>
              <a:tr h="301892">
                <a:tc>
                  <a:txBody>
                    <a:bodyPr/>
                    <a:lstStyle/>
                    <a:p>
                      <a:pPr algn="ctr"/>
                      <a:r>
                        <a:rPr lang="en-US" sz="1400" dirty="0" smtClean="0"/>
                        <a:t>2</a:t>
                      </a:r>
                      <a:endParaRPr lang="en-US" sz="1400" dirty="0"/>
                    </a:p>
                  </a:txBody>
                  <a:tcPr marL="108034" marR="108034" marT="54017" marB="54017" anchor="ctr"/>
                </a:tc>
                <a:tc>
                  <a:txBody>
                    <a:bodyPr/>
                    <a:lstStyle/>
                    <a:p>
                      <a:pPr algn="ctr"/>
                      <a:r>
                        <a:rPr lang="en-US" sz="1200" b="1" dirty="0" smtClean="0">
                          <a:solidFill>
                            <a:srgbClr val="FF0000"/>
                          </a:solidFill>
                        </a:rPr>
                        <a:t>20</a:t>
                      </a:r>
                      <a:endParaRPr lang="en-US" sz="1200" b="1" dirty="0">
                        <a:solidFill>
                          <a:srgbClr val="FF0000"/>
                        </a:solidFill>
                      </a:endParaRPr>
                    </a:p>
                  </a:txBody>
                  <a:tcPr anchor="ctr"/>
                </a:tc>
              </a:tr>
              <a:tr h="301892">
                <a:tc>
                  <a:txBody>
                    <a:bodyPr/>
                    <a:lstStyle/>
                    <a:p>
                      <a:pPr algn="ctr"/>
                      <a:r>
                        <a:rPr lang="en-US" sz="1400" dirty="0" smtClean="0"/>
                        <a:t>3</a:t>
                      </a:r>
                      <a:endParaRPr lang="en-US" sz="1400" dirty="0"/>
                    </a:p>
                  </a:txBody>
                  <a:tcPr marL="108034" marR="108034" marT="54017" marB="54017" anchor="ctr"/>
                </a:tc>
                <a:tc>
                  <a:txBody>
                    <a:bodyPr/>
                    <a:lstStyle/>
                    <a:p>
                      <a:pPr algn="ctr"/>
                      <a:r>
                        <a:rPr lang="en-US" sz="1200" b="1" dirty="0" smtClean="0">
                          <a:solidFill>
                            <a:srgbClr val="FF0000"/>
                          </a:solidFill>
                        </a:rPr>
                        <a:t>12</a:t>
                      </a:r>
                      <a:endParaRPr lang="en-US" sz="1200" b="1" dirty="0">
                        <a:solidFill>
                          <a:srgbClr val="FF0000"/>
                        </a:solidFill>
                      </a:endParaRPr>
                    </a:p>
                  </a:txBody>
                  <a:tcPr anchor="ctr"/>
                </a:tc>
              </a:tr>
              <a:tr h="301892">
                <a:tc>
                  <a:txBody>
                    <a:bodyPr/>
                    <a:lstStyle/>
                    <a:p>
                      <a:pPr algn="ctr"/>
                      <a:r>
                        <a:rPr lang="en-US" sz="1400" dirty="0" smtClean="0"/>
                        <a:t>4</a:t>
                      </a:r>
                      <a:endParaRPr lang="en-US" sz="1400" dirty="0"/>
                    </a:p>
                  </a:txBody>
                  <a:tcPr marL="108034" marR="108034" marT="54017" marB="54017" anchor="ctr"/>
                </a:tc>
                <a:tc>
                  <a:txBody>
                    <a:bodyPr/>
                    <a:lstStyle/>
                    <a:p>
                      <a:pPr algn="ctr"/>
                      <a:r>
                        <a:rPr lang="en-US" sz="1200" b="1" dirty="0" smtClean="0">
                          <a:solidFill>
                            <a:srgbClr val="FF0000"/>
                          </a:solidFill>
                        </a:rPr>
                        <a:t>6</a:t>
                      </a:r>
                      <a:endParaRPr lang="en-US" sz="1200" b="1" dirty="0">
                        <a:solidFill>
                          <a:srgbClr val="FF0000"/>
                        </a:solidFill>
                      </a:endParaRPr>
                    </a:p>
                  </a:txBody>
                  <a:tcPr anchor="ctr"/>
                </a:tc>
              </a:tr>
              <a:tr h="301892">
                <a:tc>
                  <a:txBody>
                    <a:bodyPr/>
                    <a:lstStyle/>
                    <a:p>
                      <a:pPr algn="ctr"/>
                      <a:r>
                        <a:rPr lang="en-US" sz="1400" dirty="0" smtClean="0"/>
                        <a:t>5</a:t>
                      </a:r>
                      <a:endParaRPr lang="en-US" sz="1400" dirty="0"/>
                    </a:p>
                  </a:txBody>
                  <a:tcPr marL="108034" marR="108034" marT="54017" marB="54017" anchor="ctr"/>
                </a:tc>
                <a:tc>
                  <a:txBody>
                    <a:bodyPr/>
                    <a:lstStyle/>
                    <a:p>
                      <a:pPr algn="ctr"/>
                      <a:r>
                        <a:rPr lang="en-US" sz="1200" b="1" dirty="0" smtClean="0">
                          <a:solidFill>
                            <a:srgbClr val="FF0000"/>
                          </a:solidFill>
                        </a:rPr>
                        <a:t>2</a:t>
                      </a:r>
                      <a:endParaRPr lang="en-US" sz="1200" b="1" dirty="0">
                        <a:solidFill>
                          <a:srgbClr val="FF0000"/>
                        </a:solidFill>
                      </a:endParaRPr>
                    </a:p>
                  </a:txBody>
                  <a:tcPr anchor="ctr"/>
                </a:tc>
              </a:tr>
              <a:tr h="301892">
                <a:tc>
                  <a:txBody>
                    <a:bodyPr/>
                    <a:lstStyle/>
                    <a:p>
                      <a:pPr algn="ctr"/>
                      <a:r>
                        <a:rPr lang="en-US" sz="1400" dirty="0" smtClean="0"/>
                        <a:t>6</a:t>
                      </a:r>
                      <a:endParaRPr lang="en-US" sz="1400" dirty="0"/>
                    </a:p>
                  </a:txBody>
                  <a:tcPr marL="108034" marR="108034" marT="54017" marB="54017" anchor="ctr"/>
                </a:tc>
                <a:tc>
                  <a:txBody>
                    <a:bodyPr/>
                    <a:lstStyle/>
                    <a:p>
                      <a:pPr algn="ctr"/>
                      <a:r>
                        <a:rPr lang="en-US" sz="1200" b="1" dirty="0" smtClean="0">
                          <a:solidFill>
                            <a:srgbClr val="FF0000"/>
                          </a:solidFill>
                        </a:rPr>
                        <a:t>0.8</a:t>
                      </a:r>
                      <a:endParaRPr lang="en-US" sz="1200" b="1" dirty="0">
                        <a:solidFill>
                          <a:srgbClr val="FF0000"/>
                        </a:solidFill>
                      </a:endParaRPr>
                    </a:p>
                  </a:txBody>
                  <a:tcPr anchor="ctr"/>
                </a:tc>
              </a:tr>
              <a:tr h="301892">
                <a:tc>
                  <a:txBody>
                    <a:bodyPr/>
                    <a:lstStyle/>
                    <a:p>
                      <a:pPr algn="ctr"/>
                      <a:r>
                        <a:rPr lang="en-US" sz="1400" dirty="0" smtClean="0"/>
                        <a:t>7</a:t>
                      </a:r>
                      <a:endParaRPr lang="en-US" sz="1400" dirty="0"/>
                    </a:p>
                  </a:txBody>
                  <a:tcPr marL="108034" marR="108034" marT="54017" marB="54017" anchor="ctr"/>
                </a:tc>
                <a:tc>
                  <a:txBody>
                    <a:bodyPr/>
                    <a:lstStyle/>
                    <a:p>
                      <a:pPr algn="ctr"/>
                      <a:r>
                        <a:rPr lang="en-US" sz="1200" b="1" dirty="0" smtClean="0">
                          <a:solidFill>
                            <a:srgbClr val="FF0000"/>
                          </a:solidFill>
                        </a:rPr>
                        <a:t>0</a:t>
                      </a:r>
                      <a:endParaRPr lang="en-US" sz="1200" b="1" dirty="0">
                        <a:solidFill>
                          <a:srgbClr val="FF0000"/>
                        </a:solidFill>
                      </a:endParaRPr>
                    </a:p>
                  </a:txBody>
                  <a:tcPr anchor="ctr"/>
                </a:tc>
              </a:tr>
              <a:tr h="301892">
                <a:tc>
                  <a:txBody>
                    <a:bodyPr/>
                    <a:lstStyle/>
                    <a:p>
                      <a:pPr algn="ctr"/>
                      <a:r>
                        <a:rPr lang="en-US" sz="1400" dirty="0" smtClean="0"/>
                        <a:t>8</a:t>
                      </a:r>
                      <a:endParaRPr lang="en-US" sz="1400" dirty="0"/>
                    </a:p>
                  </a:txBody>
                  <a:tcPr marL="108034" marR="108034" marT="54017" marB="54017" anchor="ctr"/>
                </a:tc>
                <a:tc>
                  <a:txBody>
                    <a:bodyPr/>
                    <a:lstStyle/>
                    <a:p>
                      <a:pPr algn="ctr"/>
                      <a:r>
                        <a:rPr lang="en-US" sz="1200" b="1" dirty="0" smtClean="0">
                          <a:solidFill>
                            <a:srgbClr val="FF0000"/>
                          </a:solidFill>
                        </a:rPr>
                        <a:t>-1</a:t>
                      </a:r>
                      <a:endParaRPr lang="en-US" sz="1200" b="1" dirty="0">
                        <a:solidFill>
                          <a:srgbClr val="FF0000"/>
                        </a:solidFill>
                      </a:endParaRPr>
                    </a:p>
                  </a:txBody>
                  <a:tcPr anchor="ctr"/>
                </a:tc>
              </a:tr>
            </a:tbl>
          </a:graphicData>
        </a:graphic>
      </p:graphicFrame>
      <p:sp>
        <p:nvSpPr>
          <p:cNvPr id="10" name="Rectangle 9"/>
          <p:cNvSpPr/>
          <p:nvPr/>
        </p:nvSpPr>
        <p:spPr>
          <a:xfrm>
            <a:off x="3429000" y="2204978"/>
            <a:ext cx="5404556" cy="2862322"/>
          </a:xfrm>
          <a:prstGeom prst="rect">
            <a:avLst/>
          </a:prstGeom>
        </p:spPr>
        <p:txBody>
          <a:bodyPr wrap="square">
            <a:spAutoFit/>
          </a:bodyPr>
          <a:lstStyle/>
          <a:p>
            <a:r>
              <a:rPr lang="en-US" b="1" dirty="0" smtClean="0">
                <a:solidFill>
                  <a:srgbClr val="0000CC"/>
                </a:solidFill>
              </a:rPr>
              <a:t>Demand for labor is highly inelastic:</a:t>
            </a:r>
          </a:p>
          <a:p>
            <a:pPr marL="285750" indent="-285750">
              <a:buFont typeface="Arial" pitchFamily="34" charset="0"/>
              <a:buChar char="•"/>
            </a:pPr>
            <a:r>
              <a:rPr lang="en-US" dirty="0" smtClean="0"/>
              <a:t>To go from one worker to 2 workers, the seller would require a $10 decrease in the wage rate. This compares to the perfectly competitive seller, which hired a second worker when the wage fell by only $2</a:t>
            </a:r>
          </a:p>
          <a:p>
            <a:pPr marL="285750" indent="-285750">
              <a:buFont typeface="Arial" pitchFamily="34" charset="0"/>
              <a:buChar char="•"/>
            </a:pPr>
            <a:r>
              <a:rPr lang="en-US" dirty="0" smtClean="0"/>
              <a:t>Because the price of bread decreases as the bakery makes more bread, it is very hesitant to hire additional workers, i.e. demand for labor is </a:t>
            </a:r>
            <a:r>
              <a:rPr lang="en-US" i="1" dirty="0" smtClean="0"/>
              <a:t>wage inelastic</a:t>
            </a:r>
            <a:endParaRPr lang="en-US" dirty="0" smtClean="0"/>
          </a:p>
          <a:p>
            <a:endParaRPr lang="en-US" i="1" dirty="0"/>
          </a:p>
        </p:txBody>
      </p:sp>
      <p:sp>
        <p:nvSpPr>
          <p:cNvPr id="11" name="TextBox 10"/>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Marginal Revenue Product</a:t>
            </a:r>
            <a:endParaRPr lang="en-US" sz="1400" i="1" dirty="0">
              <a:latin typeface="Lucida Sans - 18"/>
            </a:endParaRPr>
          </a:p>
        </p:txBody>
      </p:sp>
    </p:spTree>
    <p:extLst>
      <p:ext uri="{BB962C8B-B14F-4D97-AF65-F5344CB8AC3E}">
        <p14:creationId xmlns:p14="http://schemas.microsoft.com/office/powerpoint/2010/main" val="23985688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Marginal Revenue Product for an Im</a:t>
            </a:r>
            <a:r>
              <a:rPr lang="en-US" sz="2400" dirty="0">
                <a:solidFill>
                  <a:srgbClr val="FF0000"/>
                </a:solidFill>
              </a:rPr>
              <a:t>p</a:t>
            </a:r>
            <a:r>
              <a:rPr lang="en-US" sz="2400" dirty="0" smtClean="0">
                <a:solidFill>
                  <a:srgbClr val="FF0000"/>
                </a:solidFill>
              </a:rPr>
              <a:t>erfectly Competitive Seller</a:t>
            </a:r>
          </a:p>
          <a:p>
            <a:r>
              <a:rPr lang="en-US" dirty="0" smtClean="0"/>
              <a:t>By plotting the marginal revenue product of labor against the quantity of labor hired, we can see the firm’s demand for labor curve. </a:t>
            </a:r>
          </a:p>
        </p:txBody>
      </p:sp>
      <p:sp>
        <p:nvSpPr>
          <p:cNvPr id="57" name="TextBox 56"/>
          <p:cNvSpPr txBox="1"/>
          <p:nvPr/>
        </p:nvSpPr>
        <p:spPr>
          <a:xfrm>
            <a:off x="4114800" y="1714500"/>
            <a:ext cx="4989613" cy="3139321"/>
          </a:xfrm>
          <a:prstGeom prst="rect">
            <a:avLst/>
          </a:prstGeom>
          <a:noFill/>
        </p:spPr>
        <p:txBody>
          <a:bodyPr wrap="square" rtlCol="0">
            <a:spAutoFit/>
          </a:bodyPr>
          <a:lstStyle/>
          <a:p>
            <a:r>
              <a:rPr lang="en-US" b="1" dirty="0" smtClean="0">
                <a:solidFill>
                  <a:srgbClr val="0000CC"/>
                </a:solidFill>
              </a:rPr>
              <a:t>Notice from the graph:</a:t>
            </a:r>
            <a:endParaRPr lang="en-US" b="1" dirty="0">
              <a:solidFill>
                <a:srgbClr val="0000CC"/>
              </a:solidFill>
            </a:endParaRPr>
          </a:p>
          <a:p>
            <a:pPr marL="285750" indent="-285750">
              <a:buFont typeface="Arial" pitchFamily="34" charset="0"/>
              <a:buChar char="•"/>
            </a:pPr>
            <a:r>
              <a:rPr lang="en-US" dirty="0" smtClean="0"/>
              <a:t>The blue line represents the imperfectly competitive seller’s demand for labor.</a:t>
            </a:r>
          </a:p>
          <a:p>
            <a:pPr marL="285750" indent="-285750">
              <a:buFont typeface="Arial" pitchFamily="34" charset="0"/>
              <a:buChar char="•"/>
            </a:pPr>
            <a:r>
              <a:rPr lang="en-US" dirty="0" smtClean="0"/>
              <a:t>The green line is the perfectly competitive seller’s demand for labor</a:t>
            </a:r>
          </a:p>
          <a:p>
            <a:pPr marL="285750" indent="-285750">
              <a:buFont typeface="Arial" pitchFamily="34" charset="0"/>
              <a:buChar char="•"/>
            </a:pPr>
            <a:r>
              <a:rPr lang="en-US" dirty="0" smtClean="0"/>
              <a:t>The imperfectly competitive seller’s labor demand begins at a higher wage rate (since it can sell bread at a higher price at first), but drops rapidly with the additional workers hired due to the fact that both MP and P are declining as output increases. </a:t>
            </a:r>
          </a:p>
        </p:txBody>
      </p:sp>
      <p:grpSp>
        <p:nvGrpSpPr>
          <p:cNvPr id="41" name="Group 40"/>
          <p:cNvGrpSpPr/>
          <p:nvPr/>
        </p:nvGrpSpPr>
        <p:grpSpPr>
          <a:xfrm>
            <a:off x="35600" y="1790702"/>
            <a:ext cx="5679400" cy="4037125"/>
            <a:chOff x="35600" y="1790702"/>
            <a:chExt cx="5679400" cy="4037125"/>
          </a:xfrm>
        </p:grpSpPr>
        <p:grpSp>
          <p:nvGrpSpPr>
            <p:cNvPr id="11" name="Group 10"/>
            <p:cNvGrpSpPr/>
            <p:nvPr/>
          </p:nvGrpSpPr>
          <p:grpSpPr>
            <a:xfrm>
              <a:off x="35600" y="1790702"/>
              <a:ext cx="5679400" cy="4037125"/>
              <a:chOff x="5503115" y="1748241"/>
              <a:chExt cx="4692528" cy="4002746"/>
            </a:xfrm>
          </p:grpSpPr>
          <p:sp>
            <p:nvSpPr>
              <p:cNvPr id="12" name="TextBox 11"/>
              <p:cNvSpPr txBox="1"/>
              <p:nvPr/>
            </p:nvSpPr>
            <p:spPr>
              <a:xfrm>
                <a:off x="9537700" y="5384800"/>
                <a:ext cx="584200" cy="366187"/>
              </a:xfrm>
              <a:prstGeom prst="rect">
                <a:avLst/>
              </a:prstGeom>
              <a:noFill/>
            </p:spPr>
            <p:txBody>
              <a:bodyPr vert="horz" rtlCol="0">
                <a:spAutoFit/>
              </a:bodyPr>
              <a:lstStyle/>
              <a:p>
                <a:r>
                  <a:rPr lang="en-US" dirty="0" smtClean="0">
                    <a:solidFill>
                      <a:srgbClr val="000000"/>
                    </a:solidFill>
                  </a:rPr>
                  <a:t>Q</a:t>
                </a:r>
                <a:r>
                  <a:rPr lang="en-US" baseline="-25000" dirty="0" smtClean="0">
                    <a:solidFill>
                      <a:srgbClr val="000000"/>
                    </a:solidFill>
                  </a:rPr>
                  <a:t>L</a:t>
                </a:r>
                <a:endParaRPr lang="en-US" baseline="-25000" dirty="0">
                  <a:solidFill>
                    <a:srgbClr val="000000"/>
                  </a:solidFill>
                </a:endParaRPr>
              </a:p>
            </p:txBody>
          </p:sp>
          <p:grpSp>
            <p:nvGrpSpPr>
              <p:cNvPr id="13" name="Group 25"/>
              <p:cNvGrpSpPr/>
              <p:nvPr/>
            </p:nvGrpSpPr>
            <p:grpSpPr>
              <a:xfrm>
                <a:off x="5503115" y="1748241"/>
                <a:ext cx="4692528" cy="3849132"/>
                <a:chOff x="5503115" y="1748241"/>
                <a:chExt cx="4692528" cy="3849132"/>
              </a:xfrm>
            </p:grpSpPr>
            <p:cxnSp>
              <p:nvCxnSpPr>
                <p:cNvPr id="14" name="Straight Connector 13"/>
                <p:cNvCxnSpPr/>
                <p:nvPr/>
              </p:nvCxnSpPr>
              <p:spPr>
                <a:xfrm>
                  <a:off x="6229350" y="1748241"/>
                  <a:ext cx="14224" cy="3538515"/>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5"/>
                <p:cNvSpPr txBox="1"/>
                <p:nvPr/>
              </p:nvSpPr>
              <p:spPr>
                <a:xfrm rot="16200000">
                  <a:off x="4325095" y="3455853"/>
                  <a:ext cx="2635765" cy="279726"/>
                </a:xfrm>
                <a:prstGeom prst="rect">
                  <a:avLst/>
                </a:prstGeom>
                <a:noFill/>
              </p:spPr>
              <p:txBody>
                <a:bodyPr vert="horz" wrap="square" rtlCol="0">
                  <a:spAutoFit/>
                </a:bodyPr>
                <a:lstStyle/>
                <a:p>
                  <a:r>
                    <a:rPr lang="en-US" sz="1600" dirty="0" smtClean="0">
                      <a:solidFill>
                        <a:srgbClr val="000000"/>
                      </a:solidFill>
                    </a:rPr>
                    <a:t>MRP = P</a:t>
                  </a:r>
                  <a:r>
                    <a:rPr lang="en-US" sz="1600" baseline="-25000" dirty="0" smtClean="0">
                      <a:solidFill>
                        <a:srgbClr val="000000"/>
                      </a:solidFill>
                    </a:rPr>
                    <a:t>L </a:t>
                  </a:r>
                  <a:r>
                    <a:rPr lang="en-US" sz="1600" dirty="0" smtClean="0">
                      <a:solidFill>
                        <a:srgbClr val="000000"/>
                      </a:solidFill>
                    </a:rPr>
                    <a:t>(wage rate)</a:t>
                  </a:r>
                  <a:endParaRPr lang="en-US" sz="1600" dirty="0">
                    <a:solidFill>
                      <a:srgbClr val="000000"/>
                    </a:solidFill>
                  </a:endParaRPr>
                </a:p>
              </p:txBody>
            </p:sp>
            <p:cxnSp>
              <p:nvCxnSpPr>
                <p:cNvPr id="17" name="Straight Connector 6"/>
                <p:cNvCxnSpPr/>
                <p:nvPr/>
              </p:nvCxnSpPr>
              <p:spPr>
                <a:xfrm>
                  <a:off x="6259226" y="3939858"/>
                  <a:ext cx="3151978" cy="1346898"/>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7"/>
                <p:cNvSpPr txBox="1"/>
                <p:nvPr/>
              </p:nvSpPr>
              <p:spPr>
                <a:xfrm>
                  <a:off x="9281243" y="4854259"/>
                  <a:ext cx="914400" cy="305156"/>
                </a:xfrm>
                <a:prstGeom prst="rect">
                  <a:avLst/>
                </a:prstGeom>
                <a:noFill/>
              </p:spPr>
              <p:txBody>
                <a:bodyPr vert="horz" rtlCol="0">
                  <a:spAutoFit/>
                </a:bodyPr>
                <a:lstStyle/>
                <a:p>
                  <a:r>
                    <a:rPr lang="en-US" sz="1400" smtClean="0">
                      <a:solidFill>
                        <a:srgbClr val="000000"/>
                      </a:solidFill>
                    </a:rPr>
                    <a:t>D=MRP</a:t>
                  </a:r>
                  <a:endParaRPr lang="en-US" sz="1400">
                    <a:solidFill>
                      <a:srgbClr val="000000"/>
                    </a:solidFill>
                  </a:endParaRPr>
                </a:p>
              </p:txBody>
            </p:sp>
            <p:sp>
              <p:nvSpPr>
                <p:cNvPr id="27" name="TextBox 16"/>
                <p:cNvSpPr txBox="1"/>
                <p:nvPr/>
              </p:nvSpPr>
              <p:spPr>
                <a:xfrm>
                  <a:off x="5851456" y="2568258"/>
                  <a:ext cx="457488" cy="305156"/>
                </a:xfrm>
                <a:prstGeom prst="rect">
                  <a:avLst/>
                </a:prstGeom>
                <a:noFill/>
              </p:spPr>
              <p:txBody>
                <a:bodyPr vert="horz" wrap="square" rtlCol="0">
                  <a:spAutoFit/>
                </a:bodyPr>
                <a:lstStyle/>
                <a:p>
                  <a:pPr algn="ctr"/>
                  <a:r>
                    <a:rPr lang="en-US" sz="1400" dirty="0" smtClean="0">
                      <a:solidFill>
                        <a:srgbClr val="000000"/>
                      </a:solidFill>
                    </a:rPr>
                    <a:t>24</a:t>
                  </a:r>
                  <a:endParaRPr lang="en-US" sz="1400" dirty="0">
                    <a:solidFill>
                      <a:srgbClr val="000000"/>
                    </a:solidFill>
                  </a:endParaRPr>
                </a:p>
              </p:txBody>
            </p:sp>
            <p:sp>
              <p:nvSpPr>
                <p:cNvPr id="28" name="TextBox 17"/>
                <p:cNvSpPr txBox="1"/>
                <p:nvPr/>
              </p:nvSpPr>
              <p:spPr>
                <a:xfrm>
                  <a:off x="5783089" y="3021885"/>
                  <a:ext cx="635000" cy="305156"/>
                </a:xfrm>
                <a:prstGeom prst="rect">
                  <a:avLst/>
                </a:prstGeom>
                <a:noFill/>
              </p:spPr>
              <p:txBody>
                <a:bodyPr vert="horz" rtlCol="0">
                  <a:spAutoFit/>
                </a:bodyPr>
                <a:lstStyle/>
                <a:p>
                  <a:pPr algn="ctr"/>
                  <a:r>
                    <a:rPr lang="en-US" sz="1400" dirty="0" smtClean="0">
                      <a:solidFill>
                        <a:srgbClr val="000000"/>
                      </a:solidFill>
                    </a:rPr>
                    <a:t>20</a:t>
                  </a:r>
                  <a:endParaRPr lang="en-US" sz="1400" dirty="0">
                    <a:solidFill>
                      <a:srgbClr val="000000"/>
                    </a:solidFill>
                  </a:endParaRPr>
                </a:p>
              </p:txBody>
            </p:sp>
            <p:sp>
              <p:nvSpPr>
                <p:cNvPr id="29" name="TextBox 18"/>
                <p:cNvSpPr txBox="1"/>
                <p:nvPr/>
              </p:nvSpPr>
              <p:spPr>
                <a:xfrm>
                  <a:off x="5801738" y="3479085"/>
                  <a:ext cx="558800" cy="305156"/>
                </a:xfrm>
                <a:prstGeom prst="rect">
                  <a:avLst/>
                </a:prstGeom>
                <a:noFill/>
              </p:spPr>
              <p:txBody>
                <a:bodyPr vert="horz" wrap="square" rtlCol="0">
                  <a:spAutoFit/>
                </a:bodyPr>
                <a:lstStyle/>
                <a:p>
                  <a:pPr algn="ctr"/>
                  <a:r>
                    <a:rPr lang="en-US" sz="1400" dirty="0" smtClean="0">
                      <a:solidFill>
                        <a:srgbClr val="000000"/>
                      </a:solidFill>
                    </a:rPr>
                    <a:t>16</a:t>
                  </a:r>
                  <a:endParaRPr lang="en-US" sz="1400" dirty="0">
                    <a:solidFill>
                      <a:srgbClr val="000000"/>
                    </a:solidFill>
                  </a:endParaRPr>
                </a:p>
              </p:txBody>
            </p:sp>
            <p:sp>
              <p:nvSpPr>
                <p:cNvPr id="31" name="TextBox 20"/>
                <p:cNvSpPr txBox="1"/>
                <p:nvPr/>
              </p:nvSpPr>
              <p:spPr>
                <a:xfrm>
                  <a:off x="6481049" y="5292217"/>
                  <a:ext cx="431800" cy="305156"/>
                </a:xfrm>
                <a:prstGeom prst="rect">
                  <a:avLst/>
                </a:prstGeom>
                <a:noFill/>
              </p:spPr>
              <p:txBody>
                <a:bodyPr vert="horz" rtlCol="0">
                  <a:spAutoFit/>
                </a:bodyPr>
                <a:lstStyle/>
                <a:p>
                  <a:r>
                    <a:rPr lang="en-US" sz="1400" dirty="0" smtClean="0">
                      <a:solidFill>
                        <a:srgbClr val="000000"/>
                      </a:solidFill>
                    </a:rPr>
                    <a:t>1</a:t>
                  </a:r>
                  <a:endParaRPr lang="en-US" sz="1400" dirty="0">
                    <a:solidFill>
                      <a:srgbClr val="000000"/>
                    </a:solidFill>
                  </a:endParaRPr>
                </a:p>
              </p:txBody>
            </p:sp>
            <p:sp>
              <p:nvSpPr>
                <p:cNvPr id="32" name="TextBox 21"/>
                <p:cNvSpPr txBox="1"/>
                <p:nvPr/>
              </p:nvSpPr>
              <p:spPr>
                <a:xfrm>
                  <a:off x="7014449" y="5292217"/>
                  <a:ext cx="431800" cy="305156"/>
                </a:xfrm>
                <a:prstGeom prst="rect">
                  <a:avLst/>
                </a:prstGeom>
                <a:noFill/>
              </p:spPr>
              <p:txBody>
                <a:bodyPr vert="horz" rtlCol="0">
                  <a:spAutoFit/>
                </a:bodyPr>
                <a:lstStyle/>
                <a:p>
                  <a:r>
                    <a:rPr lang="en-US" sz="1400" dirty="0" smtClean="0">
                      <a:solidFill>
                        <a:srgbClr val="000000"/>
                      </a:solidFill>
                    </a:rPr>
                    <a:t>2</a:t>
                  </a:r>
                  <a:endParaRPr lang="en-US" sz="1400" dirty="0">
                    <a:solidFill>
                      <a:srgbClr val="000000"/>
                    </a:solidFill>
                  </a:endParaRPr>
                </a:p>
              </p:txBody>
            </p:sp>
            <p:sp>
              <p:nvSpPr>
                <p:cNvPr id="33" name="TextBox 22"/>
                <p:cNvSpPr txBox="1"/>
                <p:nvPr/>
              </p:nvSpPr>
              <p:spPr>
                <a:xfrm>
                  <a:off x="7471649" y="5292217"/>
                  <a:ext cx="457200" cy="305156"/>
                </a:xfrm>
                <a:prstGeom prst="rect">
                  <a:avLst/>
                </a:prstGeom>
                <a:noFill/>
              </p:spPr>
              <p:txBody>
                <a:bodyPr vert="horz" rtlCol="0">
                  <a:spAutoFit/>
                </a:bodyPr>
                <a:lstStyle/>
                <a:p>
                  <a:r>
                    <a:rPr lang="en-US" sz="1400" dirty="0" smtClean="0">
                      <a:solidFill>
                        <a:srgbClr val="000000"/>
                      </a:solidFill>
                    </a:rPr>
                    <a:t>3</a:t>
                  </a:r>
                  <a:endParaRPr lang="en-US" sz="1400" dirty="0">
                    <a:solidFill>
                      <a:srgbClr val="000000"/>
                    </a:solidFill>
                  </a:endParaRPr>
                </a:p>
              </p:txBody>
            </p:sp>
            <p:sp>
              <p:nvSpPr>
                <p:cNvPr id="34" name="TextBox 23"/>
                <p:cNvSpPr txBox="1"/>
                <p:nvPr/>
              </p:nvSpPr>
              <p:spPr>
                <a:xfrm>
                  <a:off x="7928847" y="5292217"/>
                  <a:ext cx="457200" cy="305156"/>
                </a:xfrm>
                <a:prstGeom prst="rect">
                  <a:avLst/>
                </a:prstGeom>
                <a:noFill/>
              </p:spPr>
              <p:txBody>
                <a:bodyPr vert="horz" rtlCol="0">
                  <a:spAutoFit/>
                </a:bodyPr>
                <a:lstStyle/>
                <a:p>
                  <a:r>
                    <a:rPr lang="en-US" sz="1400" dirty="0" smtClean="0">
                      <a:solidFill>
                        <a:srgbClr val="000000"/>
                      </a:solidFill>
                    </a:rPr>
                    <a:t>4</a:t>
                  </a:r>
                  <a:endParaRPr lang="en-US" sz="1400" dirty="0">
                    <a:solidFill>
                      <a:srgbClr val="000000"/>
                    </a:solidFill>
                  </a:endParaRPr>
                </a:p>
              </p:txBody>
            </p:sp>
            <p:sp>
              <p:nvSpPr>
                <p:cNvPr id="35" name="TextBox 24"/>
                <p:cNvSpPr txBox="1"/>
                <p:nvPr/>
              </p:nvSpPr>
              <p:spPr>
                <a:xfrm>
                  <a:off x="6959600" y="2120900"/>
                  <a:ext cx="2413000" cy="335671"/>
                </a:xfrm>
                <a:prstGeom prst="rect">
                  <a:avLst/>
                </a:prstGeom>
                <a:noFill/>
              </p:spPr>
              <p:txBody>
                <a:bodyPr vert="horz" rtlCol="0">
                  <a:spAutoFit/>
                </a:bodyPr>
                <a:lstStyle/>
                <a:p>
                  <a:r>
                    <a:rPr lang="en-US" sz="1600" b="1" dirty="0" smtClean="0">
                      <a:solidFill>
                        <a:srgbClr val="FF6820"/>
                      </a:solidFill>
                    </a:rPr>
                    <a:t>Demand for Labor</a:t>
                  </a:r>
                  <a:endParaRPr lang="en-US" sz="1600" b="1" dirty="0">
                    <a:solidFill>
                      <a:srgbClr val="FF6820"/>
                    </a:solidFill>
                  </a:endParaRPr>
                </a:p>
              </p:txBody>
            </p:sp>
            <p:sp>
              <p:nvSpPr>
                <p:cNvPr id="36" name="TextBox 16"/>
                <p:cNvSpPr txBox="1"/>
                <p:nvPr/>
              </p:nvSpPr>
              <p:spPr>
                <a:xfrm>
                  <a:off x="5783089" y="2111058"/>
                  <a:ext cx="635000" cy="305156"/>
                </a:xfrm>
                <a:prstGeom prst="rect">
                  <a:avLst/>
                </a:prstGeom>
                <a:noFill/>
              </p:spPr>
              <p:txBody>
                <a:bodyPr vert="horz" rtlCol="0">
                  <a:spAutoFit/>
                </a:bodyPr>
                <a:lstStyle/>
                <a:p>
                  <a:pPr algn="ctr"/>
                  <a:r>
                    <a:rPr lang="en-US" sz="1400" dirty="0" smtClean="0">
                      <a:solidFill>
                        <a:srgbClr val="000000"/>
                      </a:solidFill>
                    </a:rPr>
                    <a:t>28</a:t>
                  </a:r>
                  <a:endParaRPr lang="en-US" sz="1400" dirty="0">
                    <a:solidFill>
                      <a:srgbClr val="000000"/>
                    </a:solidFill>
                  </a:endParaRPr>
                </a:p>
              </p:txBody>
            </p:sp>
            <p:sp>
              <p:nvSpPr>
                <p:cNvPr id="38" name="TextBox 23"/>
                <p:cNvSpPr txBox="1"/>
                <p:nvPr/>
              </p:nvSpPr>
              <p:spPr>
                <a:xfrm>
                  <a:off x="8386049" y="5292217"/>
                  <a:ext cx="457200" cy="305156"/>
                </a:xfrm>
                <a:prstGeom prst="rect">
                  <a:avLst/>
                </a:prstGeom>
                <a:noFill/>
              </p:spPr>
              <p:txBody>
                <a:bodyPr vert="horz" rtlCol="0">
                  <a:spAutoFit/>
                </a:bodyPr>
                <a:lstStyle/>
                <a:p>
                  <a:r>
                    <a:rPr lang="en-US" sz="1400" dirty="0">
                      <a:solidFill>
                        <a:srgbClr val="000000"/>
                      </a:solidFill>
                    </a:rPr>
                    <a:t>5</a:t>
                  </a:r>
                </a:p>
              </p:txBody>
            </p:sp>
            <p:sp>
              <p:nvSpPr>
                <p:cNvPr id="39" name="TextBox 23"/>
                <p:cNvSpPr txBox="1"/>
                <p:nvPr/>
              </p:nvSpPr>
              <p:spPr>
                <a:xfrm>
                  <a:off x="8843248" y="5292217"/>
                  <a:ext cx="457200" cy="305156"/>
                </a:xfrm>
                <a:prstGeom prst="rect">
                  <a:avLst/>
                </a:prstGeom>
                <a:noFill/>
              </p:spPr>
              <p:txBody>
                <a:bodyPr vert="horz" rtlCol="0">
                  <a:spAutoFit/>
                </a:bodyPr>
                <a:lstStyle/>
                <a:p>
                  <a:r>
                    <a:rPr lang="en-US" sz="1400" dirty="0">
                      <a:solidFill>
                        <a:srgbClr val="000000"/>
                      </a:solidFill>
                    </a:rPr>
                    <a:t>6</a:t>
                  </a:r>
                </a:p>
              </p:txBody>
            </p:sp>
            <p:sp>
              <p:nvSpPr>
                <p:cNvPr id="40" name="TextBox 23"/>
                <p:cNvSpPr txBox="1"/>
                <p:nvPr/>
              </p:nvSpPr>
              <p:spPr>
                <a:xfrm>
                  <a:off x="9300449" y="5288645"/>
                  <a:ext cx="457200" cy="305156"/>
                </a:xfrm>
                <a:prstGeom prst="rect">
                  <a:avLst/>
                </a:prstGeom>
                <a:noFill/>
              </p:spPr>
              <p:txBody>
                <a:bodyPr vert="horz" rtlCol="0">
                  <a:spAutoFit/>
                </a:bodyPr>
                <a:lstStyle/>
                <a:p>
                  <a:r>
                    <a:rPr lang="en-US" sz="1400" dirty="0">
                      <a:solidFill>
                        <a:srgbClr val="000000"/>
                      </a:solidFill>
                    </a:rPr>
                    <a:t>7</a:t>
                  </a:r>
                </a:p>
              </p:txBody>
            </p:sp>
            <p:sp>
              <p:nvSpPr>
                <p:cNvPr id="43" name="TextBox 18"/>
                <p:cNvSpPr txBox="1"/>
                <p:nvPr/>
              </p:nvSpPr>
              <p:spPr>
                <a:xfrm>
                  <a:off x="5801738" y="3939858"/>
                  <a:ext cx="558800" cy="305156"/>
                </a:xfrm>
                <a:prstGeom prst="rect">
                  <a:avLst/>
                </a:prstGeom>
                <a:noFill/>
              </p:spPr>
              <p:txBody>
                <a:bodyPr vert="horz" wrap="square" rtlCol="0">
                  <a:spAutoFit/>
                </a:bodyPr>
                <a:lstStyle/>
                <a:p>
                  <a:pPr algn="ctr"/>
                  <a:r>
                    <a:rPr lang="en-US" sz="1400" dirty="0" smtClean="0">
                      <a:solidFill>
                        <a:srgbClr val="000000"/>
                      </a:solidFill>
                    </a:rPr>
                    <a:t>12</a:t>
                  </a:r>
                  <a:endParaRPr lang="en-US" sz="1400" dirty="0">
                    <a:solidFill>
                      <a:srgbClr val="000000"/>
                    </a:solidFill>
                  </a:endParaRPr>
                </a:p>
              </p:txBody>
            </p:sp>
            <p:sp>
              <p:nvSpPr>
                <p:cNvPr id="44" name="TextBox 18"/>
                <p:cNvSpPr txBox="1"/>
                <p:nvPr/>
              </p:nvSpPr>
              <p:spPr>
                <a:xfrm>
                  <a:off x="5801738" y="4397058"/>
                  <a:ext cx="558800" cy="305156"/>
                </a:xfrm>
                <a:prstGeom prst="rect">
                  <a:avLst/>
                </a:prstGeom>
                <a:noFill/>
              </p:spPr>
              <p:txBody>
                <a:bodyPr vert="horz" wrap="square" rtlCol="0">
                  <a:spAutoFit/>
                </a:bodyPr>
                <a:lstStyle/>
                <a:p>
                  <a:pPr algn="ctr"/>
                  <a:r>
                    <a:rPr lang="en-US" sz="1400" dirty="0" smtClean="0">
                      <a:solidFill>
                        <a:srgbClr val="000000"/>
                      </a:solidFill>
                    </a:rPr>
                    <a:t>8</a:t>
                  </a:r>
                  <a:endParaRPr lang="en-US" sz="1400" dirty="0">
                    <a:solidFill>
                      <a:srgbClr val="000000"/>
                    </a:solidFill>
                  </a:endParaRPr>
                </a:p>
              </p:txBody>
            </p:sp>
            <p:sp>
              <p:nvSpPr>
                <p:cNvPr id="45" name="TextBox 18"/>
                <p:cNvSpPr txBox="1"/>
                <p:nvPr/>
              </p:nvSpPr>
              <p:spPr>
                <a:xfrm>
                  <a:off x="5801738" y="4854259"/>
                  <a:ext cx="558800" cy="305156"/>
                </a:xfrm>
                <a:prstGeom prst="rect">
                  <a:avLst/>
                </a:prstGeom>
                <a:noFill/>
              </p:spPr>
              <p:txBody>
                <a:bodyPr vert="horz" wrap="square" rtlCol="0">
                  <a:spAutoFit/>
                </a:bodyPr>
                <a:lstStyle/>
                <a:p>
                  <a:pPr algn="ctr"/>
                  <a:r>
                    <a:rPr lang="en-US" sz="1400" dirty="0">
                      <a:solidFill>
                        <a:srgbClr val="000000"/>
                      </a:solidFill>
                    </a:rPr>
                    <a:t>4</a:t>
                  </a:r>
                </a:p>
              </p:txBody>
            </p:sp>
            <p:sp>
              <p:nvSpPr>
                <p:cNvPr id="37" name="TextBox 16"/>
                <p:cNvSpPr txBox="1"/>
                <p:nvPr/>
              </p:nvSpPr>
              <p:spPr>
                <a:xfrm>
                  <a:off x="5812254" y="1748241"/>
                  <a:ext cx="542876" cy="305156"/>
                </a:xfrm>
                <a:prstGeom prst="rect">
                  <a:avLst/>
                </a:prstGeom>
                <a:noFill/>
              </p:spPr>
              <p:txBody>
                <a:bodyPr vert="horz" wrap="square" rtlCol="0">
                  <a:spAutoFit/>
                </a:bodyPr>
                <a:lstStyle/>
                <a:p>
                  <a:pPr algn="ctr"/>
                  <a:r>
                    <a:rPr lang="en-US" sz="1400" dirty="0" smtClean="0">
                      <a:solidFill>
                        <a:srgbClr val="000000"/>
                      </a:solidFill>
                    </a:rPr>
                    <a:t>30</a:t>
                  </a:r>
                  <a:endParaRPr lang="en-US" sz="1400" dirty="0">
                    <a:solidFill>
                      <a:srgbClr val="000000"/>
                    </a:solidFill>
                  </a:endParaRPr>
                </a:p>
              </p:txBody>
            </p:sp>
          </p:grpSp>
        </p:grpSp>
        <p:sp>
          <p:nvSpPr>
            <p:cNvPr id="25" name="Oval 24"/>
            <p:cNvSpPr/>
            <p:nvPr/>
          </p:nvSpPr>
          <p:spPr>
            <a:xfrm>
              <a:off x="1295401" y="1865412"/>
              <a:ext cx="85862" cy="79178"/>
            </a:xfrm>
            <a:prstGeom prst="ellipse">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1905000" y="3235522"/>
              <a:ext cx="85862" cy="79178"/>
            </a:xfrm>
            <a:prstGeom prst="ellipse">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2504938" y="4076700"/>
              <a:ext cx="85862" cy="79178"/>
            </a:xfrm>
            <a:prstGeom prst="ellipse">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3124200" y="4762500"/>
              <a:ext cx="85862" cy="79178"/>
            </a:xfrm>
            <a:prstGeom prst="ellipse">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3657600" y="5143500"/>
              <a:ext cx="85862" cy="79178"/>
            </a:xfrm>
            <a:prstGeom prst="ellipse">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4257538" y="5219700"/>
              <a:ext cx="85862" cy="79178"/>
            </a:xfrm>
            <a:prstGeom prst="ellipse">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1328928" y="1914144"/>
              <a:ext cx="3413760" cy="3450336"/>
            </a:xfrm>
            <a:custGeom>
              <a:avLst/>
              <a:gdLst>
                <a:gd name="connsiteX0" fmla="*/ 0 w 3413760"/>
                <a:gd name="connsiteY0" fmla="*/ 0 h 3450336"/>
                <a:gd name="connsiteX1" fmla="*/ 597408 w 3413760"/>
                <a:gd name="connsiteY1" fmla="*/ 1341120 h 3450336"/>
                <a:gd name="connsiteX2" fmla="*/ 1231392 w 3413760"/>
                <a:gd name="connsiteY2" fmla="*/ 2206752 h 3450336"/>
                <a:gd name="connsiteX3" fmla="*/ 1877568 w 3413760"/>
                <a:gd name="connsiteY3" fmla="*/ 2913888 h 3450336"/>
                <a:gd name="connsiteX4" fmla="*/ 2401824 w 3413760"/>
                <a:gd name="connsiteY4" fmla="*/ 3279648 h 3450336"/>
                <a:gd name="connsiteX5" fmla="*/ 2987040 w 3413760"/>
                <a:gd name="connsiteY5" fmla="*/ 3340608 h 3450336"/>
                <a:gd name="connsiteX6" fmla="*/ 3413760 w 3413760"/>
                <a:gd name="connsiteY6" fmla="*/ 3450336 h 345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3760" h="3450336">
                  <a:moveTo>
                    <a:pt x="0" y="0"/>
                  </a:moveTo>
                  <a:cubicBezTo>
                    <a:pt x="196088" y="486664"/>
                    <a:pt x="392176" y="973328"/>
                    <a:pt x="597408" y="1341120"/>
                  </a:cubicBezTo>
                  <a:cubicBezTo>
                    <a:pt x="802640" y="1708912"/>
                    <a:pt x="1018032" y="1944624"/>
                    <a:pt x="1231392" y="2206752"/>
                  </a:cubicBezTo>
                  <a:cubicBezTo>
                    <a:pt x="1444752" y="2468880"/>
                    <a:pt x="1682496" y="2735072"/>
                    <a:pt x="1877568" y="2913888"/>
                  </a:cubicBezTo>
                  <a:cubicBezTo>
                    <a:pt x="2072640" y="3092704"/>
                    <a:pt x="2216912" y="3208528"/>
                    <a:pt x="2401824" y="3279648"/>
                  </a:cubicBezTo>
                  <a:cubicBezTo>
                    <a:pt x="2586736" y="3350768"/>
                    <a:pt x="2818384" y="3312160"/>
                    <a:pt x="2987040" y="3340608"/>
                  </a:cubicBezTo>
                  <a:cubicBezTo>
                    <a:pt x="3155696" y="3369056"/>
                    <a:pt x="3284728" y="3409696"/>
                    <a:pt x="3413760" y="3450336"/>
                  </a:cubicBezTo>
                </a:path>
              </a:pathLst>
            </a:cu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Marginal Revenue Product</a:t>
            </a:r>
            <a:endParaRPr lang="en-US" sz="1400" i="1" dirty="0">
              <a:latin typeface="Lucida Sans - 18"/>
            </a:endParaRPr>
          </a:p>
        </p:txBody>
      </p:sp>
    </p:spTree>
    <p:extLst>
      <p:ext uri="{BB962C8B-B14F-4D97-AF65-F5344CB8AC3E}">
        <p14:creationId xmlns:p14="http://schemas.microsoft.com/office/powerpoint/2010/main" val="11502668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Market Labor Demand</a:t>
            </a:r>
            <a:endParaRPr lang="en-US" sz="1400" i="1" dirty="0">
              <a:latin typeface="Lucida Sans - 18"/>
            </a:endParaRPr>
          </a:p>
        </p:txBody>
      </p:sp>
      <p:sp>
        <p:nvSpPr>
          <p:cNvPr id="2" name="TextBox 1"/>
          <p:cNvSpPr txBox="1"/>
          <p:nvPr/>
        </p:nvSpPr>
        <p:spPr>
          <a:xfrm>
            <a:off x="0" y="723900"/>
            <a:ext cx="9144000" cy="2215991"/>
          </a:xfrm>
          <a:prstGeom prst="rect">
            <a:avLst/>
          </a:prstGeom>
          <a:noFill/>
        </p:spPr>
        <p:txBody>
          <a:bodyPr wrap="square" rtlCol="0">
            <a:spAutoFit/>
          </a:bodyPr>
          <a:lstStyle/>
          <a:p>
            <a:r>
              <a:rPr lang="en-US" sz="2400" dirty="0" smtClean="0">
                <a:solidFill>
                  <a:srgbClr val="FF0000"/>
                </a:solidFill>
              </a:rPr>
              <a:t>Competitive Labor Markets – Market Demand for Labor</a:t>
            </a:r>
          </a:p>
          <a:p>
            <a:r>
              <a:rPr lang="en-US" dirty="0" smtClean="0"/>
              <a:t>The demand for labor is based on the marginal revenue product of labor in a particular industry. </a:t>
            </a:r>
          </a:p>
          <a:p>
            <a:pPr marL="285750" indent="-285750">
              <a:buFont typeface="Arial" pitchFamily="34" charset="0"/>
              <a:buChar char="•"/>
            </a:pPr>
            <a:r>
              <a:rPr lang="en-US" sz="1600" dirty="0" smtClean="0"/>
              <a:t>On the previous slides we showed individual firms’ demands for labor. </a:t>
            </a:r>
          </a:p>
          <a:p>
            <a:pPr marL="285750" indent="-285750">
              <a:buFont typeface="Arial" pitchFamily="34" charset="0"/>
              <a:buChar char="•"/>
            </a:pPr>
            <a:r>
              <a:rPr lang="en-US" sz="1600" dirty="0" smtClean="0"/>
              <a:t>In the labor market as a whole, demand for labor consists of the sum of all the individual firms in the market. </a:t>
            </a:r>
          </a:p>
          <a:p>
            <a:r>
              <a:rPr lang="en-US" sz="1600" dirty="0" smtClean="0"/>
              <a:t>Assume, for example, that there are 100 bakeries competing to hire bakers. Each firm has the MRP for labor that we calculated previously. </a:t>
            </a:r>
            <a:r>
              <a:rPr lang="en-US" sz="1600" i="1" dirty="0" smtClean="0">
                <a:solidFill>
                  <a:srgbClr val="FF0000"/>
                </a:solidFill>
              </a:rPr>
              <a:t>Market labor demand is simply the sum of all the individual firms competing for workers.</a:t>
            </a:r>
            <a:endParaRPr lang="en-US" sz="1600" i="1" dirty="0">
              <a:solidFill>
                <a:srgbClr val="FF0000"/>
              </a:solidFill>
            </a:endParaRPr>
          </a:p>
        </p:txBody>
      </p:sp>
      <p:grpSp>
        <p:nvGrpSpPr>
          <p:cNvPr id="63" name="Group 62"/>
          <p:cNvGrpSpPr/>
          <p:nvPr/>
        </p:nvGrpSpPr>
        <p:grpSpPr>
          <a:xfrm>
            <a:off x="93089" y="2891203"/>
            <a:ext cx="9127112" cy="2879751"/>
            <a:chOff x="93089" y="2705677"/>
            <a:chExt cx="9127112" cy="2879751"/>
          </a:xfrm>
        </p:grpSpPr>
        <p:grpSp>
          <p:nvGrpSpPr>
            <p:cNvPr id="9" name="Group 8"/>
            <p:cNvGrpSpPr/>
            <p:nvPr/>
          </p:nvGrpSpPr>
          <p:grpSpPr>
            <a:xfrm>
              <a:off x="93089" y="2723531"/>
              <a:ext cx="4555112" cy="2861897"/>
              <a:chOff x="5479634" y="1999742"/>
              <a:chExt cx="4835002" cy="3645298"/>
            </a:xfrm>
          </p:grpSpPr>
          <p:sp>
            <p:nvSpPr>
              <p:cNvPr id="10" name="TextBox 9"/>
              <p:cNvSpPr txBox="1"/>
              <p:nvPr/>
            </p:nvSpPr>
            <p:spPr>
              <a:xfrm>
                <a:off x="9730436" y="5138119"/>
                <a:ext cx="584200" cy="431228"/>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L</a:t>
                </a:r>
                <a:endParaRPr lang="en-US" sz="1600" baseline="-25000" dirty="0">
                  <a:solidFill>
                    <a:srgbClr val="000000"/>
                  </a:solidFill>
                </a:endParaRPr>
              </a:p>
            </p:txBody>
          </p:sp>
          <p:grpSp>
            <p:nvGrpSpPr>
              <p:cNvPr id="11" name="Group 25"/>
              <p:cNvGrpSpPr/>
              <p:nvPr/>
            </p:nvGrpSpPr>
            <p:grpSpPr>
              <a:xfrm>
                <a:off x="5479634" y="1999742"/>
                <a:ext cx="4716009" cy="3645298"/>
                <a:chOff x="5479634" y="1999742"/>
                <a:chExt cx="4716009" cy="3645298"/>
              </a:xfrm>
            </p:grpSpPr>
            <p:cxnSp>
              <p:nvCxnSpPr>
                <p:cNvPr id="12" name="Straight Connector 11"/>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4" name="TextBox 5"/>
                <p:cNvSpPr txBox="1"/>
                <p:nvPr/>
              </p:nvSpPr>
              <p:spPr>
                <a:xfrm rot="16200000">
                  <a:off x="4325095" y="3432372"/>
                  <a:ext cx="2635765" cy="326688"/>
                </a:xfrm>
                <a:prstGeom prst="rect">
                  <a:avLst/>
                </a:prstGeom>
                <a:noFill/>
              </p:spPr>
              <p:txBody>
                <a:bodyPr vert="horz" wrap="square" rtlCol="0">
                  <a:spAutoFit/>
                </a:bodyPr>
                <a:lstStyle/>
                <a:p>
                  <a:r>
                    <a:rPr lang="en-US" sz="1400" dirty="0" smtClean="0">
                      <a:solidFill>
                        <a:srgbClr val="000000"/>
                      </a:solidFill>
                    </a:rPr>
                    <a:t>MRP = P</a:t>
                  </a:r>
                  <a:r>
                    <a:rPr lang="en-US" sz="1400" baseline="-25000" dirty="0" smtClean="0">
                      <a:solidFill>
                        <a:srgbClr val="000000"/>
                      </a:solidFill>
                    </a:rPr>
                    <a:t>L </a:t>
                  </a:r>
                  <a:r>
                    <a:rPr lang="en-US" sz="1400" dirty="0" smtClean="0">
                      <a:solidFill>
                        <a:srgbClr val="000000"/>
                      </a:solidFill>
                    </a:rPr>
                    <a:t>(wage rate)</a:t>
                  </a:r>
                  <a:endParaRPr lang="en-US" sz="1400" dirty="0">
                    <a:solidFill>
                      <a:srgbClr val="000000"/>
                    </a:solidFill>
                  </a:endParaRPr>
                </a:p>
              </p:txBody>
            </p:sp>
            <p:cxnSp>
              <p:nvCxnSpPr>
                <p:cNvPr id="15"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7"/>
                <p:cNvSpPr txBox="1"/>
                <p:nvPr/>
              </p:nvSpPr>
              <p:spPr>
                <a:xfrm>
                  <a:off x="9281243" y="4854260"/>
                  <a:ext cx="914400" cy="352823"/>
                </a:xfrm>
                <a:prstGeom prst="rect">
                  <a:avLst/>
                </a:prstGeom>
                <a:noFill/>
              </p:spPr>
              <p:txBody>
                <a:bodyPr vert="horz" rtlCol="0">
                  <a:spAutoFit/>
                </a:bodyPr>
                <a:lstStyle/>
                <a:p>
                  <a:r>
                    <a:rPr lang="en-US" sz="1200" smtClean="0">
                      <a:solidFill>
                        <a:srgbClr val="000000"/>
                      </a:solidFill>
                    </a:rPr>
                    <a:t>D=MRP</a:t>
                  </a:r>
                  <a:endParaRPr lang="en-US" sz="1200">
                    <a:solidFill>
                      <a:srgbClr val="000000"/>
                    </a:solidFill>
                  </a:endParaRPr>
                </a:p>
              </p:txBody>
            </p:sp>
            <p:cxnSp>
              <p:nvCxnSpPr>
                <p:cNvPr id="17" name="Straight Connector 8"/>
                <p:cNvCxnSpPr/>
                <p:nvPr/>
              </p:nvCxnSpPr>
              <p:spPr>
                <a:xfrm flipV="1">
                  <a:off x="6229350" y="2628900"/>
                  <a:ext cx="385599" cy="11557"/>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8" name="Straight Connector 9"/>
                <p:cNvCxnSpPr/>
                <p:nvPr/>
              </p:nvCxnSpPr>
              <p:spPr>
                <a:xfrm>
                  <a:off x="6614949" y="2628900"/>
                  <a:ext cx="0" cy="267754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9" name="TextBox 16"/>
                <p:cNvSpPr txBox="1"/>
                <p:nvPr/>
              </p:nvSpPr>
              <p:spPr>
                <a:xfrm>
                  <a:off x="5801738" y="2568258"/>
                  <a:ext cx="457488" cy="352823"/>
                </a:xfrm>
                <a:prstGeom prst="rect">
                  <a:avLst/>
                </a:prstGeom>
                <a:noFill/>
              </p:spPr>
              <p:txBody>
                <a:bodyPr vert="horz" wrap="square" rtlCol="0">
                  <a:spAutoFit/>
                </a:bodyPr>
                <a:lstStyle/>
                <a:p>
                  <a:pPr algn="ctr"/>
                  <a:r>
                    <a:rPr lang="en-US" sz="1200" dirty="0" smtClean="0">
                      <a:solidFill>
                        <a:srgbClr val="000000"/>
                      </a:solidFill>
                    </a:rPr>
                    <a:t>12</a:t>
                  </a:r>
                  <a:endParaRPr lang="en-US" sz="1200" dirty="0">
                    <a:solidFill>
                      <a:srgbClr val="000000"/>
                    </a:solidFill>
                  </a:endParaRPr>
                </a:p>
              </p:txBody>
            </p:sp>
            <p:sp>
              <p:nvSpPr>
                <p:cNvPr id="20" name="TextBox 17"/>
                <p:cNvSpPr txBox="1"/>
                <p:nvPr/>
              </p:nvSpPr>
              <p:spPr>
                <a:xfrm>
                  <a:off x="5725538" y="3021885"/>
                  <a:ext cx="635000" cy="352823"/>
                </a:xfrm>
                <a:prstGeom prst="rect">
                  <a:avLst/>
                </a:prstGeom>
                <a:noFill/>
              </p:spPr>
              <p:txBody>
                <a:bodyPr vert="horz" rtlCol="0">
                  <a:spAutoFit/>
                </a:bodyPr>
                <a:lstStyle/>
                <a:p>
                  <a:pPr algn="ctr"/>
                  <a:r>
                    <a:rPr lang="en-US" sz="1200" dirty="0" smtClean="0">
                      <a:solidFill>
                        <a:srgbClr val="000000"/>
                      </a:solidFill>
                    </a:rPr>
                    <a:t>10</a:t>
                  </a:r>
                  <a:endParaRPr lang="en-US" sz="1200" dirty="0">
                    <a:solidFill>
                      <a:srgbClr val="000000"/>
                    </a:solidFill>
                  </a:endParaRPr>
                </a:p>
              </p:txBody>
            </p:sp>
            <p:sp>
              <p:nvSpPr>
                <p:cNvPr id="21" name="TextBox 18"/>
                <p:cNvSpPr txBox="1"/>
                <p:nvPr/>
              </p:nvSpPr>
              <p:spPr>
                <a:xfrm>
                  <a:off x="5801738" y="3479084"/>
                  <a:ext cx="558800" cy="352823"/>
                </a:xfrm>
                <a:prstGeom prst="rect">
                  <a:avLst/>
                </a:prstGeom>
                <a:noFill/>
              </p:spPr>
              <p:txBody>
                <a:bodyPr vert="horz" wrap="square" rtlCol="0">
                  <a:spAutoFit/>
                </a:bodyPr>
                <a:lstStyle/>
                <a:p>
                  <a:pPr algn="ctr"/>
                  <a:r>
                    <a:rPr lang="en-US" sz="1200" dirty="0">
                      <a:solidFill>
                        <a:srgbClr val="000000"/>
                      </a:solidFill>
                    </a:rPr>
                    <a:t>8</a:t>
                  </a:r>
                </a:p>
              </p:txBody>
            </p:sp>
            <p:sp>
              <p:nvSpPr>
                <p:cNvPr id="22" name="TextBox 20"/>
                <p:cNvSpPr txBox="1"/>
                <p:nvPr/>
              </p:nvSpPr>
              <p:spPr>
                <a:xfrm>
                  <a:off x="6481049" y="5292217"/>
                  <a:ext cx="431800" cy="352823"/>
                </a:xfrm>
                <a:prstGeom prst="rect">
                  <a:avLst/>
                </a:prstGeom>
                <a:noFill/>
              </p:spPr>
              <p:txBody>
                <a:bodyPr vert="horz" rtlCol="0">
                  <a:spAutoFit/>
                </a:bodyPr>
                <a:lstStyle/>
                <a:p>
                  <a:r>
                    <a:rPr lang="en-US" sz="1200" dirty="0" smtClean="0">
                      <a:solidFill>
                        <a:srgbClr val="000000"/>
                      </a:solidFill>
                    </a:rPr>
                    <a:t>1</a:t>
                  </a:r>
                  <a:endParaRPr lang="en-US" sz="1200" dirty="0">
                    <a:solidFill>
                      <a:srgbClr val="000000"/>
                    </a:solidFill>
                  </a:endParaRPr>
                </a:p>
              </p:txBody>
            </p:sp>
            <p:sp>
              <p:nvSpPr>
                <p:cNvPr id="23" name="TextBox 21"/>
                <p:cNvSpPr txBox="1"/>
                <p:nvPr/>
              </p:nvSpPr>
              <p:spPr>
                <a:xfrm>
                  <a:off x="7014449" y="5292217"/>
                  <a:ext cx="431800" cy="352823"/>
                </a:xfrm>
                <a:prstGeom prst="rect">
                  <a:avLst/>
                </a:prstGeom>
                <a:noFill/>
              </p:spPr>
              <p:txBody>
                <a:bodyPr vert="horz" rtlCol="0">
                  <a:spAutoFit/>
                </a:bodyPr>
                <a:lstStyle/>
                <a:p>
                  <a:r>
                    <a:rPr lang="en-US" sz="1200" dirty="0" smtClean="0">
                      <a:solidFill>
                        <a:srgbClr val="000000"/>
                      </a:solidFill>
                    </a:rPr>
                    <a:t>2</a:t>
                  </a:r>
                  <a:endParaRPr lang="en-US" sz="1200" dirty="0">
                    <a:solidFill>
                      <a:srgbClr val="000000"/>
                    </a:solidFill>
                  </a:endParaRPr>
                </a:p>
              </p:txBody>
            </p:sp>
            <p:sp>
              <p:nvSpPr>
                <p:cNvPr id="24" name="TextBox 22"/>
                <p:cNvSpPr txBox="1"/>
                <p:nvPr/>
              </p:nvSpPr>
              <p:spPr>
                <a:xfrm>
                  <a:off x="7471649" y="5292217"/>
                  <a:ext cx="457200" cy="352823"/>
                </a:xfrm>
                <a:prstGeom prst="rect">
                  <a:avLst/>
                </a:prstGeom>
                <a:noFill/>
              </p:spPr>
              <p:txBody>
                <a:bodyPr vert="horz" rtlCol="0">
                  <a:spAutoFit/>
                </a:bodyPr>
                <a:lstStyle/>
                <a:p>
                  <a:r>
                    <a:rPr lang="en-US" sz="1200" dirty="0" smtClean="0">
                      <a:solidFill>
                        <a:srgbClr val="000000"/>
                      </a:solidFill>
                    </a:rPr>
                    <a:t>3</a:t>
                  </a:r>
                  <a:endParaRPr lang="en-US" sz="1200" dirty="0">
                    <a:solidFill>
                      <a:srgbClr val="000000"/>
                    </a:solidFill>
                  </a:endParaRPr>
                </a:p>
              </p:txBody>
            </p:sp>
            <p:sp>
              <p:nvSpPr>
                <p:cNvPr id="25" name="TextBox 23"/>
                <p:cNvSpPr txBox="1"/>
                <p:nvPr/>
              </p:nvSpPr>
              <p:spPr>
                <a:xfrm>
                  <a:off x="7928847" y="5292217"/>
                  <a:ext cx="457200" cy="352823"/>
                </a:xfrm>
                <a:prstGeom prst="rect">
                  <a:avLst/>
                </a:prstGeom>
                <a:noFill/>
              </p:spPr>
              <p:txBody>
                <a:bodyPr vert="horz" rtlCol="0">
                  <a:spAutoFit/>
                </a:bodyPr>
                <a:lstStyle/>
                <a:p>
                  <a:r>
                    <a:rPr lang="en-US" sz="1200" dirty="0" smtClean="0">
                      <a:solidFill>
                        <a:srgbClr val="000000"/>
                      </a:solidFill>
                    </a:rPr>
                    <a:t>4</a:t>
                  </a:r>
                  <a:endParaRPr lang="en-US" sz="1200" dirty="0">
                    <a:solidFill>
                      <a:srgbClr val="000000"/>
                    </a:solidFill>
                  </a:endParaRPr>
                </a:p>
              </p:txBody>
            </p:sp>
            <p:sp>
              <p:nvSpPr>
                <p:cNvPr id="26" name="TextBox 24"/>
                <p:cNvSpPr txBox="1"/>
                <p:nvPr/>
              </p:nvSpPr>
              <p:spPr>
                <a:xfrm>
                  <a:off x="6959600" y="2120900"/>
                  <a:ext cx="2064306" cy="666444"/>
                </a:xfrm>
                <a:prstGeom prst="rect">
                  <a:avLst/>
                </a:prstGeom>
                <a:noFill/>
              </p:spPr>
              <p:txBody>
                <a:bodyPr vert="horz" wrap="square" rtlCol="0">
                  <a:spAutoFit/>
                </a:bodyPr>
                <a:lstStyle/>
                <a:p>
                  <a:pPr algn="ctr"/>
                  <a:r>
                    <a:rPr lang="en-US" sz="1400" b="1" dirty="0" smtClean="0">
                      <a:solidFill>
                        <a:srgbClr val="FF6820"/>
                      </a:solidFill>
                    </a:rPr>
                    <a:t>Each Firm’s Demand for Labor</a:t>
                  </a:r>
                  <a:endParaRPr lang="en-US" sz="1400" b="1" dirty="0">
                    <a:solidFill>
                      <a:srgbClr val="FF6820"/>
                    </a:solidFill>
                  </a:endParaRPr>
                </a:p>
              </p:txBody>
            </p:sp>
            <p:sp>
              <p:nvSpPr>
                <p:cNvPr id="27" name="TextBox 16"/>
                <p:cNvSpPr txBox="1"/>
                <p:nvPr/>
              </p:nvSpPr>
              <p:spPr>
                <a:xfrm>
                  <a:off x="5725538" y="2111058"/>
                  <a:ext cx="635000" cy="352823"/>
                </a:xfrm>
                <a:prstGeom prst="rect">
                  <a:avLst/>
                </a:prstGeom>
                <a:noFill/>
              </p:spPr>
              <p:txBody>
                <a:bodyPr vert="horz" rtlCol="0">
                  <a:spAutoFit/>
                </a:bodyPr>
                <a:lstStyle/>
                <a:p>
                  <a:pPr algn="ctr"/>
                  <a:r>
                    <a:rPr lang="en-US" sz="1200" dirty="0" smtClean="0">
                      <a:solidFill>
                        <a:srgbClr val="000000"/>
                      </a:solidFill>
                    </a:rPr>
                    <a:t>14</a:t>
                  </a:r>
                  <a:endParaRPr lang="en-US" sz="1200" dirty="0">
                    <a:solidFill>
                      <a:srgbClr val="000000"/>
                    </a:solidFill>
                  </a:endParaRPr>
                </a:p>
              </p:txBody>
            </p:sp>
            <p:sp>
              <p:nvSpPr>
                <p:cNvPr id="28" name="TextBox 23"/>
                <p:cNvSpPr txBox="1"/>
                <p:nvPr/>
              </p:nvSpPr>
              <p:spPr>
                <a:xfrm>
                  <a:off x="8386049" y="5292217"/>
                  <a:ext cx="457200" cy="352823"/>
                </a:xfrm>
                <a:prstGeom prst="rect">
                  <a:avLst/>
                </a:prstGeom>
                <a:noFill/>
              </p:spPr>
              <p:txBody>
                <a:bodyPr vert="horz" rtlCol="0">
                  <a:spAutoFit/>
                </a:bodyPr>
                <a:lstStyle/>
                <a:p>
                  <a:r>
                    <a:rPr lang="en-US" sz="1200" dirty="0">
                      <a:solidFill>
                        <a:srgbClr val="000000"/>
                      </a:solidFill>
                    </a:rPr>
                    <a:t>5</a:t>
                  </a:r>
                </a:p>
              </p:txBody>
            </p:sp>
            <p:sp>
              <p:nvSpPr>
                <p:cNvPr id="29" name="TextBox 23"/>
                <p:cNvSpPr txBox="1"/>
                <p:nvPr/>
              </p:nvSpPr>
              <p:spPr>
                <a:xfrm>
                  <a:off x="8843248" y="5292217"/>
                  <a:ext cx="457200" cy="352823"/>
                </a:xfrm>
                <a:prstGeom prst="rect">
                  <a:avLst/>
                </a:prstGeom>
                <a:noFill/>
              </p:spPr>
              <p:txBody>
                <a:bodyPr vert="horz" rtlCol="0">
                  <a:spAutoFit/>
                </a:bodyPr>
                <a:lstStyle/>
                <a:p>
                  <a:r>
                    <a:rPr lang="en-US" sz="1200" dirty="0">
                      <a:solidFill>
                        <a:srgbClr val="000000"/>
                      </a:solidFill>
                    </a:rPr>
                    <a:t>6</a:t>
                  </a:r>
                </a:p>
              </p:txBody>
            </p:sp>
            <p:sp>
              <p:nvSpPr>
                <p:cNvPr id="30" name="TextBox 23"/>
                <p:cNvSpPr txBox="1"/>
                <p:nvPr/>
              </p:nvSpPr>
              <p:spPr>
                <a:xfrm>
                  <a:off x="9300449" y="5288645"/>
                  <a:ext cx="457200" cy="352823"/>
                </a:xfrm>
                <a:prstGeom prst="rect">
                  <a:avLst/>
                </a:prstGeom>
                <a:noFill/>
              </p:spPr>
              <p:txBody>
                <a:bodyPr vert="horz" rtlCol="0">
                  <a:spAutoFit/>
                </a:bodyPr>
                <a:lstStyle/>
                <a:p>
                  <a:r>
                    <a:rPr lang="en-US" sz="1200" dirty="0">
                      <a:solidFill>
                        <a:srgbClr val="000000"/>
                      </a:solidFill>
                    </a:rPr>
                    <a:t>7</a:t>
                  </a:r>
                </a:p>
              </p:txBody>
            </p:sp>
            <p:sp>
              <p:nvSpPr>
                <p:cNvPr id="31" name="TextBox 18"/>
                <p:cNvSpPr txBox="1"/>
                <p:nvPr/>
              </p:nvSpPr>
              <p:spPr>
                <a:xfrm>
                  <a:off x="5801738" y="3939858"/>
                  <a:ext cx="558800" cy="352823"/>
                </a:xfrm>
                <a:prstGeom prst="rect">
                  <a:avLst/>
                </a:prstGeom>
                <a:noFill/>
              </p:spPr>
              <p:txBody>
                <a:bodyPr vert="horz" wrap="square" rtlCol="0">
                  <a:spAutoFit/>
                </a:bodyPr>
                <a:lstStyle/>
                <a:p>
                  <a:pPr algn="ctr"/>
                  <a:r>
                    <a:rPr lang="en-US" sz="1200" dirty="0" smtClean="0">
                      <a:solidFill>
                        <a:srgbClr val="000000"/>
                      </a:solidFill>
                    </a:rPr>
                    <a:t>6</a:t>
                  </a:r>
                  <a:endParaRPr lang="en-US" sz="1200" dirty="0">
                    <a:solidFill>
                      <a:srgbClr val="000000"/>
                    </a:solidFill>
                  </a:endParaRPr>
                </a:p>
              </p:txBody>
            </p:sp>
            <p:sp>
              <p:nvSpPr>
                <p:cNvPr id="32" name="TextBox 18"/>
                <p:cNvSpPr txBox="1"/>
                <p:nvPr/>
              </p:nvSpPr>
              <p:spPr>
                <a:xfrm>
                  <a:off x="5801738" y="4397058"/>
                  <a:ext cx="558800" cy="352823"/>
                </a:xfrm>
                <a:prstGeom prst="rect">
                  <a:avLst/>
                </a:prstGeom>
                <a:noFill/>
              </p:spPr>
              <p:txBody>
                <a:bodyPr vert="horz" wrap="square" rtlCol="0">
                  <a:spAutoFit/>
                </a:bodyPr>
                <a:lstStyle/>
                <a:p>
                  <a:pPr algn="ctr"/>
                  <a:r>
                    <a:rPr lang="en-US" sz="1200" dirty="0">
                      <a:solidFill>
                        <a:srgbClr val="000000"/>
                      </a:solidFill>
                    </a:rPr>
                    <a:t>4</a:t>
                  </a:r>
                </a:p>
              </p:txBody>
            </p:sp>
            <p:sp>
              <p:nvSpPr>
                <p:cNvPr id="33" name="TextBox 18"/>
                <p:cNvSpPr txBox="1"/>
                <p:nvPr/>
              </p:nvSpPr>
              <p:spPr>
                <a:xfrm>
                  <a:off x="5801738" y="4854260"/>
                  <a:ext cx="558800" cy="352823"/>
                </a:xfrm>
                <a:prstGeom prst="rect">
                  <a:avLst/>
                </a:prstGeom>
                <a:noFill/>
              </p:spPr>
              <p:txBody>
                <a:bodyPr vert="horz" wrap="square" rtlCol="0">
                  <a:spAutoFit/>
                </a:bodyPr>
                <a:lstStyle/>
                <a:p>
                  <a:pPr algn="ctr"/>
                  <a:r>
                    <a:rPr lang="en-US" sz="1200" dirty="0" smtClean="0">
                      <a:solidFill>
                        <a:srgbClr val="000000"/>
                      </a:solidFill>
                    </a:rPr>
                    <a:t>2</a:t>
                  </a:r>
                  <a:endParaRPr lang="en-US" sz="1200" dirty="0">
                    <a:solidFill>
                      <a:srgbClr val="000000"/>
                    </a:solidFill>
                  </a:endParaRPr>
                </a:p>
              </p:txBody>
            </p:sp>
            <p:cxnSp>
              <p:nvCxnSpPr>
                <p:cNvPr id="34" name="Straight Connector 8"/>
                <p:cNvCxnSpPr/>
                <p:nvPr/>
              </p:nvCxnSpPr>
              <p:spPr>
                <a:xfrm flipV="1">
                  <a:off x="6243573" y="4929573"/>
                  <a:ext cx="2780333" cy="11556"/>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5" name="Straight Connector 9"/>
                <p:cNvCxnSpPr/>
                <p:nvPr/>
              </p:nvCxnSpPr>
              <p:spPr>
                <a:xfrm flipH="1">
                  <a:off x="9023906" y="4941129"/>
                  <a:ext cx="1" cy="36531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grpSp>
        <p:sp>
          <p:nvSpPr>
            <p:cNvPr id="3" name="TextBox 2"/>
            <p:cNvSpPr txBox="1"/>
            <p:nvPr/>
          </p:nvSpPr>
          <p:spPr>
            <a:xfrm>
              <a:off x="2590800" y="3526008"/>
              <a:ext cx="2968611" cy="523220"/>
            </a:xfrm>
            <a:prstGeom prst="rect">
              <a:avLst/>
            </a:prstGeom>
            <a:noFill/>
          </p:spPr>
          <p:txBody>
            <a:bodyPr wrap="square" rtlCol="0">
              <a:spAutoFit/>
            </a:bodyPr>
            <a:lstStyle/>
            <a:p>
              <a:r>
                <a:rPr lang="en-US" sz="2800" b="1" dirty="0" smtClean="0">
                  <a:solidFill>
                    <a:srgbClr val="FF0000"/>
                  </a:solidFill>
                </a:rPr>
                <a:t>X 100 firms = </a:t>
              </a:r>
              <a:endParaRPr lang="en-US" sz="2800" b="1" dirty="0">
                <a:solidFill>
                  <a:srgbClr val="FF0000"/>
                </a:solidFill>
              </a:endParaRPr>
            </a:p>
          </p:txBody>
        </p:sp>
        <p:grpSp>
          <p:nvGrpSpPr>
            <p:cNvPr id="36" name="Group 35"/>
            <p:cNvGrpSpPr/>
            <p:nvPr/>
          </p:nvGrpSpPr>
          <p:grpSpPr>
            <a:xfrm>
              <a:off x="4614101" y="2705677"/>
              <a:ext cx="4606100" cy="2861897"/>
              <a:chOff x="5479634" y="1999742"/>
              <a:chExt cx="4889123" cy="3645298"/>
            </a:xfrm>
          </p:grpSpPr>
          <p:sp>
            <p:nvSpPr>
              <p:cNvPr id="37" name="TextBox 36"/>
              <p:cNvSpPr txBox="1"/>
              <p:nvPr/>
            </p:nvSpPr>
            <p:spPr>
              <a:xfrm>
                <a:off x="9784557" y="5160860"/>
                <a:ext cx="584200" cy="431228"/>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L</a:t>
                </a:r>
                <a:endParaRPr lang="en-US" sz="1600" baseline="-25000" dirty="0">
                  <a:solidFill>
                    <a:srgbClr val="000000"/>
                  </a:solidFill>
                </a:endParaRPr>
              </a:p>
            </p:txBody>
          </p:sp>
          <p:grpSp>
            <p:nvGrpSpPr>
              <p:cNvPr id="38" name="Group 25"/>
              <p:cNvGrpSpPr/>
              <p:nvPr/>
            </p:nvGrpSpPr>
            <p:grpSpPr>
              <a:xfrm>
                <a:off x="5479634" y="1999742"/>
                <a:ext cx="4716009" cy="3645298"/>
                <a:chOff x="5479634" y="1999742"/>
                <a:chExt cx="4716009" cy="3645298"/>
              </a:xfrm>
            </p:grpSpPr>
            <p:cxnSp>
              <p:nvCxnSpPr>
                <p:cNvPr id="39" name="Straight Connector 38"/>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0"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1" name="TextBox 5"/>
                <p:cNvSpPr txBox="1"/>
                <p:nvPr/>
              </p:nvSpPr>
              <p:spPr>
                <a:xfrm rot="16200000">
                  <a:off x="4325095" y="3432372"/>
                  <a:ext cx="2635765" cy="326688"/>
                </a:xfrm>
                <a:prstGeom prst="rect">
                  <a:avLst/>
                </a:prstGeom>
                <a:noFill/>
              </p:spPr>
              <p:txBody>
                <a:bodyPr vert="horz" wrap="square" rtlCol="0">
                  <a:spAutoFit/>
                </a:bodyPr>
                <a:lstStyle/>
                <a:p>
                  <a:r>
                    <a:rPr lang="en-US" sz="1400" dirty="0" smtClean="0">
                      <a:solidFill>
                        <a:srgbClr val="000000"/>
                      </a:solidFill>
                    </a:rPr>
                    <a:t>MRP = P</a:t>
                  </a:r>
                  <a:r>
                    <a:rPr lang="en-US" sz="1400" baseline="-25000" dirty="0" smtClean="0">
                      <a:solidFill>
                        <a:srgbClr val="000000"/>
                      </a:solidFill>
                    </a:rPr>
                    <a:t>L </a:t>
                  </a:r>
                  <a:r>
                    <a:rPr lang="en-US" sz="1400" dirty="0" smtClean="0">
                      <a:solidFill>
                        <a:srgbClr val="000000"/>
                      </a:solidFill>
                    </a:rPr>
                    <a:t>(wage rate)</a:t>
                  </a:r>
                  <a:endParaRPr lang="en-US" sz="1400" dirty="0">
                    <a:solidFill>
                      <a:srgbClr val="000000"/>
                    </a:solidFill>
                  </a:endParaRPr>
                </a:p>
              </p:txBody>
            </p:sp>
            <p:cxnSp>
              <p:nvCxnSpPr>
                <p:cNvPr id="42"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3" name="TextBox 7"/>
                <p:cNvSpPr txBox="1"/>
                <p:nvPr/>
              </p:nvSpPr>
              <p:spPr>
                <a:xfrm>
                  <a:off x="9281243" y="4854260"/>
                  <a:ext cx="914400" cy="352823"/>
                </a:xfrm>
                <a:prstGeom prst="rect">
                  <a:avLst/>
                </a:prstGeom>
                <a:noFill/>
              </p:spPr>
              <p:txBody>
                <a:bodyPr vert="horz" rtlCol="0">
                  <a:spAutoFit/>
                </a:bodyPr>
                <a:lstStyle/>
                <a:p>
                  <a:r>
                    <a:rPr lang="en-US" sz="1200" smtClean="0">
                      <a:solidFill>
                        <a:srgbClr val="000000"/>
                      </a:solidFill>
                    </a:rPr>
                    <a:t>D=MRP</a:t>
                  </a:r>
                  <a:endParaRPr lang="en-US" sz="1200">
                    <a:solidFill>
                      <a:srgbClr val="000000"/>
                    </a:solidFill>
                  </a:endParaRPr>
                </a:p>
              </p:txBody>
            </p:sp>
            <p:cxnSp>
              <p:nvCxnSpPr>
                <p:cNvPr id="44" name="Straight Connector 8"/>
                <p:cNvCxnSpPr/>
                <p:nvPr/>
              </p:nvCxnSpPr>
              <p:spPr>
                <a:xfrm flipV="1">
                  <a:off x="6229350" y="2628900"/>
                  <a:ext cx="385599" cy="11557"/>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5" name="Straight Connector 9"/>
                <p:cNvCxnSpPr/>
                <p:nvPr/>
              </p:nvCxnSpPr>
              <p:spPr>
                <a:xfrm>
                  <a:off x="6614949" y="2628900"/>
                  <a:ext cx="0" cy="267754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6" name="TextBox 16"/>
                <p:cNvSpPr txBox="1"/>
                <p:nvPr/>
              </p:nvSpPr>
              <p:spPr>
                <a:xfrm>
                  <a:off x="5801738" y="2568258"/>
                  <a:ext cx="457488" cy="352823"/>
                </a:xfrm>
                <a:prstGeom prst="rect">
                  <a:avLst/>
                </a:prstGeom>
                <a:noFill/>
              </p:spPr>
              <p:txBody>
                <a:bodyPr vert="horz" wrap="square" rtlCol="0">
                  <a:spAutoFit/>
                </a:bodyPr>
                <a:lstStyle/>
                <a:p>
                  <a:pPr algn="ctr"/>
                  <a:r>
                    <a:rPr lang="en-US" sz="1200" dirty="0" smtClean="0">
                      <a:solidFill>
                        <a:srgbClr val="000000"/>
                      </a:solidFill>
                    </a:rPr>
                    <a:t>12</a:t>
                  </a:r>
                  <a:endParaRPr lang="en-US" sz="1200" dirty="0">
                    <a:solidFill>
                      <a:srgbClr val="000000"/>
                    </a:solidFill>
                  </a:endParaRPr>
                </a:p>
              </p:txBody>
            </p:sp>
            <p:sp>
              <p:nvSpPr>
                <p:cNvPr id="47" name="TextBox 17"/>
                <p:cNvSpPr txBox="1"/>
                <p:nvPr/>
              </p:nvSpPr>
              <p:spPr>
                <a:xfrm>
                  <a:off x="5725538" y="3021885"/>
                  <a:ext cx="635000" cy="352823"/>
                </a:xfrm>
                <a:prstGeom prst="rect">
                  <a:avLst/>
                </a:prstGeom>
                <a:noFill/>
              </p:spPr>
              <p:txBody>
                <a:bodyPr vert="horz" rtlCol="0">
                  <a:spAutoFit/>
                </a:bodyPr>
                <a:lstStyle/>
                <a:p>
                  <a:pPr algn="ctr"/>
                  <a:r>
                    <a:rPr lang="en-US" sz="1200" dirty="0" smtClean="0">
                      <a:solidFill>
                        <a:srgbClr val="000000"/>
                      </a:solidFill>
                    </a:rPr>
                    <a:t>10</a:t>
                  </a:r>
                  <a:endParaRPr lang="en-US" sz="1200" dirty="0">
                    <a:solidFill>
                      <a:srgbClr val="000000"/>
                    </a:solidFill>
                  </a:endParaRPr>
                </a:p>
              </p:txBody>
            </p:sp>
            <p:sp>
              <p:nvSpPr>
                <p:cNvPr id="48" name="TextBox 18"/>
                <p:cNvSpPr txBox="1"/>
                <p:nvPr/>
              </p:nvSpPr>
              <p:spPr>
                <a:xfrm>
                  <a:off x="5801738" y="3479084"/>
                  <a:ext cx="558800" cy="352823"/>
                </a:xfrm>
                <a:prstGeom prst="rect">
                  <a:avLst/>
                </a:prstGeom>
                <a:noFill/>
              </p:spPr>
              <p:txBody>
                <a:bodyPr vert="horz" wrap="square" rtlCol="0">
                  <a:spAutoFit/>
                </a:bodyPr>
                <a:lstStyle/>
                <a:p>
                  <a:pPr algn="ctr"/>
                  <a:r>
                    <a:rPr lang="en-US" sz="1200" dirty="0">
                      <a:solidFill>
                        <a:srgbClr val="000000"/>
                      </a:solidFill>
                    </a:rPr>
                    <a:t>8</a:t>
                  </a:r>
                </a:p>
              </p:txBody>
            </p:sp>
            <p:sp>
              <p:nvSpPr>
                <p:cNvPr id="49" name="TextBox 20"/>
                <p:cNvSpPr txBox="1"/>
                <p:nvPr/>
              </p:nvSpPr>
              <p:spPr>
                <a:xfrm>
                  <a:off x="6422148" y="5292217"/>
                  <a:ext cx="490701" cy="352823"/>
                </a:xfrm>
                <a:prstGeom prst="rect">
                  <a:avLst/>
                </a:prstGeom>
                <a:noFill/>
              </p:spPr>
              <p:txBody>
                <a:bodyPr vert="horz" wrap="square" rtlCol="0">
                  <a:spAutoFit/>
                </a:bodyPr>
                <a:lstStyle/>
                <a:p>
                  <a:r>
                    <a:rPr lang="en-US" sz="1200" dirty="0" smtClean="0">
                      <a:solidFill>
                        <a:srgbClr val="000000"/>
                      </a:solidFill>
                    </a:rPr>
                    <a:t>100</a:t>
                  </a:r>
                  <a:endParaRPr lang="en-US" sz="1200" dirty="0">
                    <a:solidFill>
                      <a:srgbClr val="000000"/>
                    </a:solidFill>
                  </a:endParaRPr>
                </a:p>
              </p:txBody>
            </p:sp>
            <p:sp>
              <p:nvSpPr>
                <p:cNvPr id="50" name="TextBox 21"/>
                <p:cNvSpPr txBox="1"/>
                <p:nvPr/>
              </p:nvSpPr>
              <p:spPr>
                <a:xfrm>
                  <a:off x="6959600" y="5292217"/>
                  <a:ext cx="486649" cy="352823"/>
                </a:xfrm>
                <a:prstGeom prst="rect">
                  <a:avLst/>
                </a:prstGeom>
                <a:noFill/>
              </p:spPr>
              <p:txBody>
                <a:bodyPr vert="horz" wrap="square" rtlCol="0">
                  <a:spAutoFit/>
                </a:bodyPr>
                <a:lstStyle/>
                <a:p>
                  <a:r>
                    <a:rPr lang="en-US" sz="1200" dirty="0" smtClean="0">
                      <a:solidFill>
                        <a:srgbClr val="000000"/>
                      </a:solidFill>
                    </a:rPr>
                    <a:t>200</a:t>
                  </a:r>
                  <a:endParaRPr lang="en-US" sz="1200" dirty="0">
                    <a:solidFill>
                      <a:srgbClr val="000000"/>
                    </a:solidFill>
                  </a:endParaRPr>
                </a:p>
              </p:txBody>
            </p:sp>
            <p:sp>
              <p:nvSpPr>
                <p:cNvPr id="51" name="TextBox 22"/>
                <p:cNvSpPr txBox="1"/>
                <p:nvPr/>
              </p:nvSpPr>
              <p:spPr>
                <a:xfrm>
                  <a:off x="7446249" y="5292217"/>
                  <a:ext cx="482600" cy="352823"/>
                </a:xfrm>
                <a:prstGeom prst="rect">
                  <a:avLst/>
                </a:prstGeom>
                <a:noFill/>
              </p:spPr>
              <p:txBody>
                <a:bodyPr vert="horz" wrap="square" rtlCol="0">
                  <a:spAutoFit/>
                </a:bodyPr>
                <a:lstStyle/>
                <a:p>
                  <a:r>
                    <a:rPr lang="en-US" sz="1200" dirty="0" smtClean="0">
                      <a:solidFill>
                        <a:srgbClr val="000000"/>
                      </a:solidFill>
                    </a:rPr>
                    <a:t>300</a:t>
                  </a:r>
                  <a:endParaRPr lang="en-US" sz="1200" dirty="0">
                    <a:solidFill>
                      <a:srgbClr val="000000"/>
                    </a:solidFill>
                  </a:endParaRPr>
                </a:p>
              </p:txBody>
            </p:sp>
            <p:sp>
              <p:nvSpPr>
                <p:cNvPr id="52" name="TextBox 23"/>
                <p:cNvSpPr txBox="1"/>
                <p:nvPr/>
              </p:nvSpPr>
              <p:spPr>
                <a:xfrm>
                  <a:off x="7827390" y="5292217"/>
                  <a:ext cx="558657" cy="352823"/>
                </a:xfrm>
                <a:prstGeom prst="rect">
                  <a:avLst/>
                </a:prstGeom>
                <a:noFill/>
              </p:spPr>
              <p:txBody>
                <a:bodyPr vert="horz" wrap="square" rtlCol="0">
                  <a:spAutoFit/>
                </a:bodyPr>
                <a:lstStyle/>
                <a:p>
                  <a:r>
                    <a:rPr lang="en-US" sz="1200" dirty="0" smtClean="0">
                      <a:solidFill>
                        <a:srgbClr val="000000"/>
                      </a:solidFill>
                    </a:rPr>
                    <a:t>400</a:t>
                  </a:r>
                  <a:endParaRPr lang="en-US" sz="1200" dirty="0">
                    <a:solidFill>
                      <a:srgbClr val="000000"/>
                    </a:solidFill>
                  </a:endParaRPr>
                </a:p>
              </p:txBody>
            </p:sp>
            <p:sp>
              <p:nvSpPr>
                <p:cNvPr id="53" name="TextBox 24"/>
                <p:cNvSpPr txBox="1"/>
                <p:nvPr/>
              </p:nvSpPr>
              <p:spPr>
                <a:xfrm>
                  <a:off x="6959600" y="2120900"/>
                  <a:ext cx="2064306" cy="666444"/>
                </a:xfrm>
                <a:prstGeom prst="rect">
                  <a:avLst/>
                </a:prstGeom>
                <a:noFill/>
              </p:spPr>
              <p:txBody>
                <a:bodyPr vert="horz" wrap="square" rtlCol="0">
                  <a:spAutoFit/>
                </a:bodyPr>
                <a:lstStyle/>
                <a:p>
                  <a:pPr algn="ctr"/>
                  <a:r>
                    <a:rPr lang="en-US" sz="1400" b="1" dirty="0" smtClean="0">
                      <a:solidFill>
                        <a:srgbClr val="FF6820"/>
                      </a:solidFill>
                    </a:rPr>
                    <a:t>The Market Demand for Labor</a:t>
                  </a:r>
                  <a:endParaRPr lang="en-US" sz="1400" b="1" dirty="0">
                    <a:solidFill>
                      <a:srgbClr val="FF6820"/>
                    </a:solidFill>
                  </a:endParaRPr>
                </a:p>
              </p:txBody>
            </p:sp>
            <p:sp>
              <p:nvSpPr>
                <p:cNvPr id="54" name="TextBox 16"/>
                <p:cNvSpPr txBox="1"/>
                <p:nvPr/>
              </p:nvSpPr>
              <p:spPr>
                <a:xfrm>
                  <a:off x="5725538" y="2111058"/>
                  <a:ext cx="635000" cy="352823"/>
                </a:xfrm>
                <a:prstGeom prst="rect">
                  <a:avLst/>
                </a:prstGeom>
                <a:noFill/>
              </p:spPr>
              <p:txBody>
                <a:bodyPr vert="horz" rtlCol="0">
                  <a:spAutoFit/>
                </a:bodyPr>
                <a:lstStyle/>
                <a:p>
                  <a:pPr algn="ctr"/>
                  <a:r>
                    <a:rPr lang="en-US" sz="1200" dirty="0" smtClean="0">
                      <a:solidFill>
                        <a:srgbClr val="000000"/>
                      </a:solidFill>
                    </a:rPr>
                    <a:t>14</a:t>
                  </a:r>
                  <a:endParaRPr lang="en-US" sz="1200" dirty="0">
                    <a:solidFill>
                      <a:srgbClr val="000000"/>
                    </a:solidFill>
                  </a:endParaRPr>
                </a:p>
              </p:txBody>
            </p:sp>
            <p:sp>
              <p:nvSpPr>
                <p:cNvPr id="55" name="TextBox 23"/>
                <p:cNvSpPr txBox="1"/>
                <p:nvPr/>
              </p:nvSpPr>
              <p:spPr>
                <a:xfrm>
                  <a:off x="8265822" y="5292217"/>
                  <a:ext cx="577427" cy="352823"/>
                </a:xfrm>
                <a:prstGeom prst="rect">
                  <a:avLst/>
                </a:prstGeom>
                <a:noFill/>
              </p:spPr>
              <p:txBody>
                <a:bodyPr vert="horz" wrap="square" rtlCol="0">
                  <a:spAutoFit/>
                </a:bodyPr>
                <a:lstStyle/>
                <a:p>
                  <a:r>
                    <a:rPr lang="en-US" sz="1200" dirty="0" smtClean="0">
                      <a:solidFill>
                        <a:srgbClr val="000000"/>
                      </a:solidFill>
                    </a:rPr>
                    <a:t>500</a:t>
                  </a:r>
                  <a:endParaRPr lang="en-US" sz="1200" dirty="0">
                    <a:solidFill>
                      <a:srgbClr val="000000"/>
                    </a:solidFill>
                  </a:endParaRPr>
                </a:p>
              </p:txBody>
            </p:sp>
            <p:sp>
              <p:nvSpPr>
                <p:cNvPr id="56" name="TextBox 23"/>
                <p:cNvSpPr txBox="1"/>
                <p:nvPr/>
              </p:nvSpPr>
              <p:spPr>
                <a:xfrm>
                  <a:off x="8797979" y="5292217"/>
                  <a:ext cx="502468" cy="352823"/>
                </a:xfrm>
                <a:prstGeom prst="rect">
                  <a:avLst/>
                </a:prstGeom>
                <a:noFill/>
              </p:spPr>
              <p:txBody>
                <a:bodyPr vert="horz" wrap="square" rtlCol="0">
                  <a:spAutoFit/>
                </a:bodyPr>
                <a:lstStyle/>
                <a:p>
                  <a:r>
                    <a:rPr lang="en-US" sz="1200" dirty="0" smtClean="0">
                      <a:solidFill>
                        <a:srgbClr val="000000"/>
                      </a:solidFill>
                    </a:rPr>
                    <a:t>600</a:t>
                  </a:r>
                  <a:endParaRPr lang="en-US" sz="1200" dirty="0">
                    <a:solidFill>
                      <a:srgbClr val="000000"/>
                    </a:solidFill>
                  </a:endParaRPr>
                </a:p>
              </p:txBody>
            </p:sp>
            <p:sp>
              <p:nvSpPr>
                <p:cNvPr id="57" name="TextBox 23"/>
                <p:cNvSpPr txBox="1"/>
                <p:nvPr/>
              </p:nvSpPr>
              <p:spPr>
                <a:xfrm>
                  <a:off x="9281243" y="5288645"/>
                  <a:ext cx="476405" cy="352823"/>
                </a:xfrm>
                <a:prstGeom prst="rect">
                  <a:avLst/>
                </a:prstGeom>
                <a:noFill/>
              </p:spPr>
              <p:txBody>
                <a:bodyPr vert="horz" wrap="square" rtlCol="0">
                  <a:spAutoFit/>
                </a:bodyPr>
                <a:lstStyle/>
                <a:p>
                  <a:r>
                    <a:rPr lang="en-US" sz="1200" dirty="0" smtClean="0">
                      <a:solidFill>
                        <a:srgbClr val="000000"/>
                      </a:solidFill>
                    </a:rPr>
                    <a:t>700</a:t>
                  </a:r>
                  <a:endParaRPr lang="en-US" sz="1200" dirty="0">
                    <a:solidFill>
                      <a:srgbClr val="000000"/>
                    </a:solidFill>
                  </a:endParaRPr>
                </a:p>
              </p:txBody>
            </p:sp>
            <p:sp>
              <p:nvSpPr>
                <p:cNvPr id="58" name="TextBox 18"/>
                <p:cNvSpPr txBox="1"/>
                <p:nvPr/>
              </p:nvSpPr>
              <p:spPr>
                <a:xfrm>
                  <a:off x="5801738" y="3939858"/>
                  <a:ext cx="558800" cy="352823"/>
                </a:xfrm>
                <a:prstGeom prst="rect">
                  <a:avLst/>
                </a:prstGeom>
                <a:noFill/>
              </p:spPr>
              <p:txBody>
                <a:bodyPr vert="horz" wrap="square" rtlCol="0">
                  <a:spAutoFit/>
                </a:bodyPr>
                <a:lstStyle/>
                <a:p>
                  <a:pPr algn="ctr"/>
                  <a:r>
                    <a:rPr lang="en-US" sz="1200" dirty="0" smtClean="0">
                      <a:solidFill>
                        <a:srgbClr val="000000"/>
                      </a:solidFill>
                    </a:rPr>
                    <a:t>6</a:t>
                  </a:r>
                  <a:endParaRPr lang="en-US" sz="1200" dirty="0">
                    <a:solidFill>
                      <a:srgbClr val="000000"/>
                    </a:solidFill>
                  </a:endParaRPr>
                </a:p>
              </p:txBody>
            </p:sp>
            <p:sp>
              <p:nvSpPr>
                <p:cNvPr id="59" name="TextBox 18"/>
                <p:cNvSpPr txBox="1"/>
                <p:nvPr/>
              </p:nvSpPr>
              <p:spPr>
                <a:xfrm>
                  <a:off x="5801738" y="4397058"/>
                  <a:ext cx="558800" cy="352823"/>
                </a:xfrm>
                <a:prstGeom prst="rect">
                  <a:avLst/>
                </a:prstGeom>
                <a:noFill/>
              </p:spPr>
              <p:txBody>
                <a:bodyPr vert="horz" wrap="square" rtlCol="0">
                  <a:spAutoFit/>
                </a:bodyPr>
                <a:lstStyle/>
                <a:p>
                  <a:pPr algn="ctr"/>
                  <a:r>
                    <a:rPr lang="en-US" sz="1200" dirty="0">
                      <a:solidFill>
                        <a:srgbClr val="000000"/>
                      </a:solidFill>
                    </a:rPr>
                    <a:t>4</a:t>
                  </a:r>
                </a:p>
              </p:txBody>
            </p:sp>
            <p:sp>
              <p:nvSpPr>
                <p:cNvPr id="60" name="TextBox 18"/>
                <p:cNvSpPr txBox="1"/>
                <p:nvPr/>
              </p:nvSpPr>
              <p:spPr>
                <a:xfrm>
                  <a:off x="5801738" y="4854260"/>
                  <a:ext cx="558800" cy="352823"/>
                </a:xfrm>
                <a:prstGeom prst="rect">
                  <a:avLst/>
                </a:prstGeom>
                <a:noFill/>
              </p:spPr>
              <p:txBody>
                <a:bodyPr vert="horz" wrap="square" rtlCol="0">
                  <a:spAutoFit/>
                </a:bodyPr>
                <a:lstStyle/>
                <a:p>
                  <a:pPr algn="ctr"/>
                  <a:r>
                    <a:rPr lang="en-US" sz="1200" dirty="0" smtClean="0">
                      <a:solidFill>
                        <a:srgbClr val="000000"/>
                      </a:solidFill>
                    </a:rPr>
                    <a:t>2</a:t>
                  </a:r>
                  <a:endParaRPr lang="en-US" sz="1200" dirty="0">
                    <a:solidFill>
                      <a:srgbClr val="000000"/>
                    </a:solidFill>
                  </a:endParaRPr>
                </a:p>
              </p:txBody>
            </p:sp>
            <p:cxnSp>
              <p:nvCxnSpPr>
                <p:cNvPr id="61" name="Straight Connector 8"/>
                <p:cNvCxnSpPr/>
                <p:nvPr/>
              </p:nvCxnSpPr>
              <p:spPr>
                <a:xfrm flipV="1">
                  <a:off x="6243573" y="4929573"/>
                  <a:ext cx="2780333" cy="11556"/>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2" name="Straight Connector 9"/>
                <p:cNvCxnSpPr/>
                <p:nvPr/>
              </p:nvCxnSpPr>
              <p:spPr>
                <a:xfrm flipH="1">
                  <a:off x="9023906" y="4941129"/>
                  <a:ext cx="1" cy="36531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17098967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Competitive Labor Markets – Market Supply of Labor</a:t>
            </a:r>
          </a:p>
          <a:p>
            <a:r>
              <a:rPr lang="en-US" dirty="0" smtClean="0"/>
              <a:t>To understand how supply of labor is determined, we must only imagine how households respond to changes in the wage rate being paid to a particular type of worker:</a:t>
            </a:r>
          </a:p>
        </p:txBody>
      </p:sp>
      <p:sp>
        <p:nvSpPr>
          <p:cNvPr id="64" name="Rectangle 63"/>
          <p:cNvSpPr/>
          <p:nvPr/>
        </p:nvSpPr>
        <p:spPr>
          <a:xfrm>
            <a:off x="0" y="1714500"/>
            <a:ext cx="4056533" cy="3785652"/>
          </a:xfrm>
          <a:prstGeom prst="rect">
            <a:avLst/>
          </a:prstGeom>
        </p:spPr>
        <p:txBody>
          <a:bodyPr wrap="square">
            <a:spAutoFit/>
          </a:bodyPr>
          <a:lstStyle/>
          <a:p>
            <a:r>
              <a:rPr lang="en-US" sz="1600" b="1" dirty="0" smtClean="0">
                <a:solidFill>
                  <a:srgbClr val="0000CC"/>
                </a:solidFill>
              </a:rPr>
              <a:t>There is a direct relationship between the wage rate and the supply of labor</a:t>
            </a:r>
          </a:p>
          <a:p>
            <a:pPr marL="285750" indent="-285750">
              <a:buFont typeface="Arial" pitchFamily="34" charset="0"/>
              <a:buChar char="•"/>
            </a:pPr>
            <a:r>
              <a:rPr lang="en-US" sz="1600" dirty="0" smtClean="0"/>
              <a:t>Imagine </a:t>
            </a:r>
            <a:r>
              <a:rPr lang="en-US" sz="1600" dirty="0"/>
              <a:t>the wages for bakers is rising. More individuals will be willing and able to become bakers at higher wage rates, since it means more income is to be earned!</a:t>
            </a:r>
          </a:p>
          <a:p>
            <a:pPr marL="285750" indent="-285750">
              <a:buFont typeface="Arial" pitchFamily="34" charset="0"/>
              <a:buChar char="•"/>
            </a:pPr>
            <a:r>
              <a:rPr lang="en-US" sz="1600" dirty="0"/>
              <a:t>If wages for bakers are falling, fewer individuals will be willing and able to work as bakers, since it would mean lower income for the households</a:t>
            </a:r>
            <a:r>
              <a:rPr lang="en-US" sz="1600" dirty="0" smtClean="0"/>
              <a:t>.</a:t>
            </a:r>
          </a:p>
          <a:p>
            <a:endParaRPr lang="en-US" sz="1600" dirty="0" smtClean="0"/>
          </a:p>
          <a:p>
            <a:pPr algn="ctr"/>
            <a:r>
              <a:rPr lang="en-US" sz="1600" i="1" dirty="0" smtClean="0">
                <a:solidFill>
                  <a:srgbClr val="FF0000"/>
                </a:solidFill>
              </a:rPr>
              <a:t>The equilibrium wage rate and the quantity of labor employed in a perfectly competitive labor market is determined by the intersection of labor supply and labor demand!</a:t>
            </a:r>
            <a:endParaRPr lang="en-US" sz="1600" i="1" dirty="0">
              <a:solidFill>
                <a:srgbClr val="FF0000"/>
              </a:solidFill>
            </a:endParaRPr>
          </a:p>
        </p:txBody>
      </p:sp>
      <p:grpSp>
        <p:nvGrpSpPr>
          <p:cNvPr id="71" name="Group 70"/>
          <p:cNvGrpSpPr/>
          <p:nvPr/>
        </p:nvGrpSpPr>
        <p:grpSpPr>
          <a:xfrm>
            <a:off x="4155870" y="1943099"/>
            <a:ext cx="5064329" cy="3451802"/>
            <a:chOff x="4155870" y="1943099"/>
            <a:chExt cx="5064329" cy="3451802"/>
          </a:xfrm>
        </p:grpSpPr>
        <p:grpSp>
          <p:nvGrpSpPr>
            <p:cNvPr id="36" name="Group 35"/>
            <p:cNvGrpSpPr/>
            <p:nvPr/>
          </p:nvGrpSpPr>
          <p:grpSpPr>
            <a:xfrm>
              <a:off x="4155870" y="1943099"/>
              <a:ext cx="5064329" cy="3451802"/>
              <a:chOff x="5709163" y="1999742"/>
              <a:chExt cx="4486480" cy="3669537"/>
            </a:xfrm>
          </p:grpSpPr>
          <p:sp>
            <p:nvSpPr>
              <p:cNvPr id="37" name="TextBox 36"/>
              <p:cNvSpPr txBox="1"/>
              <p:nvPr/>
            </p:nvSpPr>
            <p:spPr>
              <a:xfrm>
                <a:off x="9558690" y="5309369"/>
                <a:ext cx="584200" cy="359910"/>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L</a:t>
                </a:r>
                <a:endParaRPr lang="en-US" sz="1600" baseline="-25000" dirty="0">
                  <a:solidFill>
                    <a:srgbClr val="000000"/>
                  </a:solidFill>
                </a:endParaRPr>
              </a:p>
            </p:txBody>
          </p:sp>
          <p:grpSp>
            <p:nvGrpSpPr>
              <p:cNvPr id="38" name="Group 25"/>
              <p:cNvGrpSpPr/>
              <p:nvPr/>
            </p:nvGrpSpPr>
            <p:grpSpPr>
              <a:xfrm>
                <a:off x="5709163" y="1999742"/>
                <a:ext cx="4486480" cy="3586947"/>
                <a:chOff x="5709163" y="1999742"/>
                <a:chExt cx="4486480" cy="3586947"/>
              </a:xfrm>
            </p:grpSpPr>
            <p:cxnSp>
              <p:nvCxnSpPr>
                <p:cNvPr id="39" name="Straight Connector 38"/>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0"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1" name="TextBox 5"/>
                <p:cNvSpPr txBox="1"/>
                <p:nvPr/>
              </p:nvSpPr>
              <p:spPr>
                <a:xfrm rot="16200000">
                  <a:off x="4527610" y="3181298"/>
                  <a:ext cx="2635765" cy="272659"/>
                </a:xfrm>
                <a:prstGeom prst="rect">
                  <a:avLst/>
                </a:prstGeom>
                <a:noFill/>
              </p:spPr>
              <p:txBody>
                <a:bodyPr vert="horz" wrap="square" rtlCol="0">
                  <a:spAutoFit/>
                </a:bodyPr>
                <a:lstStyle/>
                <a:p>
                  <a:r>
                    <a:rPr lang="en-US" sz="1400" dirty="0" smtClean="0">
                      <a:solidFill>
                        <a:srgbClr val="000000"/>
                      </a:solidFill>
                    </a:rPr>
                    <a:t>MRP = P</a:t>
                  </a:r>
                  <a:r>
                    <a:rPr lang="en-US" sz="1400" baseline="-25000" dirty="0" smtClean="0">
                      <a:solidFill>
                        <a:srgbClr val="000000"/>
                      </a:solidFill>
                    </a:rPr>
                    <a:t>L </a:t>
                  </a:r>
                  <a:r>
                    <a:rPr lang="en-US" sz="1400" dirty="0" smtClean="0">
                      <a:solidFill>
                        <a:srgbClr val="000000"/>
                      </a:solidFill>
                    </a:rPr>
                    <a:t>(wage rate)</a:t>
                  </a:r>
                  <a:endParaRPr lang="en-US" sz="1400" dirty="0">
                    <a:solidFill>
                      <a:srgbClr val="000000"/>
                    </a:solidFill>
                  </a:endParaRPr>
                </a:p>
              </p:txBody>
            </p:sp>
            <p:cxnSp>
              <p:nvCxnSpPr>
                <p:cNvPr id="42"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3" name="TextBox 7"/>
                <p:cNvSpPr txBox="1"/>
                <p:nvPr/>
              </p:nvSpPr>
              <p:spPr>
                <a:xfrm>
                  <a:off x="9281243" y="4854259"/>
                  <a:ext cx="914400" cy="294472"/>
                </a:xfrm>
                <a:prstGeom prst="rect">
                  <a:avLst/>
                </a:prstGeom>
                <a:noFill/>
              </p:spPr>
              <p:txBody>
                <a:bodyPr vert="horz" rtlCol="0">
                  <a:spAutoFit/>
                </a:bodyPr>
                <a:lstStyle/>
                <a:p>
                  <a:r>
                    <a:rPr lang="en-US" sz="1200" dirty="0" smtClean="0">
                      <a:solidFill>
                        <a:srgbClr val="000000"/>
                      </a:solidFill>
                    </a:rPr>
                    <a:t>D=MRP</a:t>
                  </a:r>
                  <a:endParaRPr lang="en-US" sz="1200" dirty="0">
                    <a:solidFill>
                      <a:srgbClr val="000000"/>
                    </a:solidFill>
                  </a:endParaRPr>
                </a:p>
              </p:txBody>
            </p:sp>
            <p:cxnSp>
              <p:nvCxnSpPr>
                <p:cNvPr id="44" name="Straight Connector 8"/>
                <p:cNvCxnSpPr/>
                <p:nvPr/>
              </p:nvCxnSpPr>
              <p:spPr>
                <a:xfrm flipV="1">
                  <a:off x="6258389" y="3741095"/>
                  <a:ext cx="1568149" cy="4103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5" name="Straight Connector 9"/>
                <p:cNvCxnSpPr/>
                <p:nvPr/>
              </p:nvCxnSpPr>
              <p:spPr>
                <a:xfrm>
                  <a:off x="7826538" y="3741095"/>
                  <a:ext cx="0" cy="1537533"/>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6" name="TextBox 16"/>
                <p:cNvSpPr txBox="1"/>
                <p:nvPr/>
              </p:nvSpPr>
              <p:spPr>
                <a:xfrm>
                  <a:off x="5801738" y="2568258"/>
                  <a:ext cx="457488" cy="294472"/>
                </a:xfrm>
                <a:prstGeom prst="rect">
                  <a:avLst/>
                </a:prstGeom>
                <a:noFill/>
              </p:spPr>
              <p:txBody>
                <a:bodyPr vert="horz" wrap="square" rtlCol="0">
                  <a:spAutoFit/>
                </a:bodyPr>
                <a:lstStyle/>
                <a:p>
                  <a:pPr algn="ctr"/>
                  <a:r>
                    <a:rPr lang="en-US" sz="1200" dirty="0" smtClean="0">
                      <a:solidFill>
                        <a:srgbClr val="000000"/>
                      </a:solidFill>
                    </a:rPr>
                    <a:t>12</a:t>
                  </a:r>
                  <a:endParaRPr lang="en-US" sz="1200" dirty="0">
                    <a:solidFill>
                      <a:srgbClr val="000000"/>
                    </a:solidFill>
                  </a:endParaRPr>
                </a:p>
              </p:txBody>
            </p:sp>
            <p:sp>
              <p:nvSpPr>
                <p:cNvPr id="47" name="TextBox 17"/>
                <p:cNvSpPr txBox="1"/>
                <p:nvPr/>
              </p:nvSpPr>
              <p:spPr>
                <a:xfrm>
                  <a:off x="5725538" y="3021885"/>
                  <a:ext cx="635000" cy="294472"/>
                </a:xfrm>
                <a:prstGeom prst="rect">
                  <a:avLst/>
                </a:prstGeom>
                <a:noFill/>
              </p:spPr>
              <p:txBody>
                <a:bodyPr vert="horz" rtlCol="0">
                  <a:spAutoFit/>
                </a:bodyPr>
                <a:lstStyle/>
                <a:p>
                  <a:pPr algn="ctr"/>
                  <a:r>
                    <a:rPr lang="en-US" sz="1200" dirty="0" smtClean="0">
                      <a:solidFill>
                        <a:srgbClr val="000000"/>
                      </a:solidFill>
                    </a:rPr>
                    <a:t>10</a:t>
                  </a:r>
                  <a:endParaRPr lang="en-US" sz="1200" dirty="0">
                    <a:solidFill>
                      <a:srgbClr val="000000"/>
                    </a:solidFill>
                  </a:endParaRPr>
                </a:p>
              </p:txBody>
            </p:sp>
            <p:sp>
              <p:nvSpPr>
                <p:cNvPr id="48" name="TextBox 18"/>
                <p:cNvSpPr txBox="1"/>
                <p:nvPr/>
              </p:nvSpPr>
              <p:spPr>
                <a:xfrm>
                  <a:off x="5801738" y="3479085"/>
                  <a:ext cx="558800" cy="294472"/>
                </a:xfrm>
                <a:prstGeom prst="rect">
                  <a:avLst/>
                </a:prstGeom>
                <a:noFill/>
              </p:spPr>
              <p:txBody>
                <a:bodyPr vert="horz" wrap="square" rtlCol="0">
                  <a:spAutoFit/>
                </a:bodyPr>
                <a:lstStyle/>
                <a:p>
                  <a:pPr algn="ctr"/>
                  <a:r>
                    <a:rPr lang="en-US" sz="1200" dirty="0">
                      <a:solidFill>
                        <a:srgbClr val="000000"/>
                      </a:solidFill>
                    </a:rPr>
                    <a:t>8</a:t>
                  </a:r>
                </a:p>
              </p:txBody>
            </p:sp>
            <p:sp>
              <p:nvSpPr>
                <p:cNvPr id="49" name="TextBox 20"/>
                <p:cNvSpPr txBox="1"/>
                <p:nvPr/>
              </p:nvSpPr>
              <p:spPr>
                <a:xfrm>
                  <a:off x="6422148" y="5292217"/>
                  <a:ext cx="490701" cy="294472"/>
                </a:xfrm>
                <a:prstGeom prst="rect">
                  <a:avLst/>
                </a:prstGeom>
                <a:noFill/>
              </p:spPr>
              <p:txBody>
                <a:bodyPr vert="horz" wrap="square" rtlCol="0">
                  <a:spAutoFit/>
                </a:bodyPr>
                <a:lstStyle/>
                <a:p>
                  <a:r>
                    <a:rPr lang="en-US" sz="1200" dirty="0" smtClean="0">
                      <a:solidFill>
                        <a:srgbClr val="000000"/>
                      </a:solidFill>
                    </a:rPr>
                    <a:t>100</a:t>
                  </a:r>
                  <a:endParaRPr lang="en-US" sz="1200" dirty="0">
                    <a:solidFill>
                      <a:srgbClr val="000000"/>
                    </a:solidFill>
                  </a:endParaRPr>
                </a:p>
              </p:txBody>
            </p:sp>
            <p:sp>
              <p:nvSpPr>
                <p:cNvPr id="50" name="TextBox 21"/>
                <p:cNvSpPr txBox="1"/>
                <p:nvPr/>
              </p:nvSpPr>
              <p:spPr>
                <a:xfrm>
                  <a:off x="6959600" y="5292217"/>
                  <a:ext cx="486649" cy="294472"/>
                </a:xfrm>
                <a:prstGeom prst="rect">
                  <a:avLst/>
                </a:prstGeom>
                <a:noFill/>
              </p:spPr>
              <p:txBody>
                <a:bodyPr vert="horz" wrap="square" rtlCol="0">
                  <a:spAutoFit/>
                </a:bodyPr>
                <a:lstStyle/>
                <a:p>
                  <a:r>
                    <a:rPr lang="en-US" sz="1200" dirty="0" smtClean="0">
                      <a:solidFill>
                        <a:srgbClr val="000000"/>
                      </a:solidFill>
                    </a:rPr>
                    <a:t>200</a:t>
                  </a:r>
                  <a:endParaRPr lang="en-US" sz="1200" dirty="0">
                    <a:solidFill>
                      <a:srgbClr val="000000"/>
                    </a:solidFill>
                  </a:endParaRPr>
                </a:p>
              </p:txBody>
            </p:sp>
            <p:sp>
              <p:nvSpPr>
                <p:cNvPr id="51" name="TextBox 22"/>
                <p:cNvSpPr txBox="1"/>
                <p:nvPr/>
              </p:nvSpPr>
              <p:spPr>
                <a:xfrm>
                  <a:off x="7446249" y="5292217"/>
                  <a:ext cx="482600" cy="294472"/>
                </a:xfrm>
                <a:prstGeom prst="rect">
                  <a:avLst/>
                </a:prstGeom>
                <a:noFill/>
              </p:spPr>
              <p:txBody>
                <a:bodyPr vert="horz" wrap="square" rtlCol="0">
                  <a:spAutoFit/>
                </a:bodyPr>
                <a:lstStyle/>
                <a:p>
                  <a:r>
                    <a:rPr lang="en-US" sz="1200" dirty="0" smtClean="0">
                      <a:solidFill>
                        <a:srgbClr val="000000"/>
                      </a:solidFill>
                    </a:rPr>
                    <a:t>300</a:t>
                  </a:r>
                  <a:endParaRPr lang="en-US" sz="1200" dirty="0">
                    <a:solidFill>
                      <a:srgbClr val="000000"/>
                    </a:solidFill>
                  </a:endParaRPr>
                </a:p>
              </p:txBody>
            </p:sp>
            <p:sp>
              <p:nvSpPr>
                <p:cNvPr id="52" name="TextBox 23"/>
                <p:cNvSpPr txBox="1"/>
                <p:nvPr/>
              </p:nvSpPr>
              <p:spPr>
                <a:xfrm>
                  <a:off x="7827390" y="5292217"/>
                  <a:ext cx="558657" cy="294472"/>
                </a:xfrm>
                <a:prstGeom prst="rect">
                  <a:avLst/>
                </a:prstGeom>
                <a:noFill/>
              </p:spPr>
              <p:txBody>
                <a:bodyPr vert="horz" wrap="square" rtlCol="0">
                  <a:spAutoFit/>
                </a:bodyPr>
                <a:lstStyle/>
                <a:p>
                  <a:r>
                    <a:rPr lang="en-US" sz="1200" dirty="0" smtClean="0">
                      <a:solidFill>
                        <a:srgbClr val="000000"/>
                      </a:solidFill>
                    </a:rPr>
                    <a:t>400</a:t>
                  </a:r>
                  <a:endParaRPr lang="en-US" sz="1200" dirty="0">
                    <a:solidFill>
                      <a:srgbClr val="000000"/>
                    </a:solidFill>
                  </a:endParaRPr>
                </a:p>
              </p:txBody>
            </p:sp>
            <p:sp>
              <p:nvSpPr>
                <p:cNvPr id="53" name="TextBox 24"/>
                <p:cNvSpPr txBox="1"/>
                <p:nvPr/>
              </p:nvSpPr>
              <p:spPr>
                <a:xfrm>
                  <a:off x="6777011" y="1999743"/>
                  <a:ext cx="2203534" cy="556224"/>
                </a:xfrm>
                <a:prstGeom prst="rect">
                  <a:avLst/>
                </a:prstGeom>
                <a:noFill/>
              </p:spPr>
              <p:txBody>
                <a:bodyPr vert="horz" wrap="square" rtlCol="0">
                  <a:spAutoFit/>
                </a:bodyPr>
                <a:lstStyle/>
                <a:p>
                  <a:pPr algn="ctr"/>
                  <a:r>
                    <a:rPr lang="en-US" sz="1400" b="1" dirty="0" smtClean="0">
                      <a:solidFill>
                        <a:srgbClr val="FF6820"/>
                      </a:solidFill>
                    </a:rPr>
                    <a:t>The Perfectly Competitive Labor Market</a:t>
                  </a:r>
                  <a:endParaRPr lang="en-US" sz="1400" b="1" dirty="0">
                    <a:solidFill>
                      <a:srgbClr val="FF6820"/>
                    </a:solidFill>
                  </a:endParaRPr>
                </a:p>
              </p:txBody>
            </p:sp>
            <p:sp>
              <p:nvSpPr>
                <p:cNvPr id="54" name="TextBox 16"/>
                <p:cNvSpPr txBox="1"/>
                <p:nvPr/>
              </p:nvSpPr>
              <p:spPr>
                <a:xfrm>
                  <a:off x="5725538" y="2111058"/>
                  <a:ext cx="635000" cy="294472"/>
                </a:xfrm>
                <a:prstGeom prst="rect">
                  <a:avLst/>
                </a:prstGeom>
                <a:noFill/>
              </p:spPr>
              <p:txBody>
                <a:bodyPr vert="horz" rtlCol="0">
                  <a:spAutoFit/>
                </a:bodyPr>
                <a:lstStyle/>
                <a:p>
                  <a:pPr algn="ctr"/>
                  <a:r>
                    <a:rPr lang="en-US" sz="1200" dirty="0" smtClean="0">
                      <a:solidFill>
                        <a:srgbClr val="000000"/>
                      </a:solidFill>
                    </a:rPr>
                    <a:t>14</a:t>
                  </a:r>
                  <a:endParaRPr lang="en-US" sz="1200" dirty="0">
                    <a:solidFill>
                      <a:srgbClr val="000000"/>
                    </a:solidFill>
                  </a:endParaRPr>
                </a:p>
              </p:txBody>
            </p:sp>
            <p:sp>
              <p:nvSpPr>
                <p:cNvPr id="55" name="TextBox 23"/>
                <p:cNvSpPr txBox="1"/>
                <p:nvPr/>
              </p:nvSpPr>
              <p:spPr>
                <a:xfrm>
                  <a:off x="8265822" y="5292217"/>
                  <a:ext cx="577427" cy="294472"/>
                </a:xfrm>
                <a:prstGeom prst="rect">
                  <a:avLst/>
                </a:prstGeom>
                <a:noFill/>
              </p:spPr>
              <p:txBody>
                <a:bodyPr vert="horz" wrap="square" rtlCol="0">
                  <a:spAutoFit/>
                </a:bodyPr>
                <a:lstStyle/>
                <a:p>
                  <a:r>
                    <a:rPr lang="en-US" sz="1200" dirty="0" smtClean="0">
                      <a:solidFill>
                        <a:srgbClr val="000000"/>
                      </a:solidFill>
                    </a:rPr>
                    <a:t>500</a:t>
                  </a:r>
                  <a:endParaRPr lang="en-US" sz="1200" dirty="0">
                    <a:solidFill>
                      <a:srgbClr val="000000"/>
                    </a:solidFill>
                  </a:endParaRPr>
                </a:p>
              </p:txBody>
            </p:sp>
            <p:sp>
              <p:nvSpPr>
                <p:cNvPr id="56" name="TextBox 23"/>
                <p:cNvSpPr txBox="1"/>
                <p:nvPr/>
              </p:nvSpPr>
              <p:spPr>
                <a:xfrm>
                  <a:off x="8797979" y="5292217"/>
                  <a:ext cx="502468" cy="294472"/>
                </a:xfrm>
                <a:prstGeom prst="rect">
                  <a:avLst/>
                </a:prstGeom>
                <a:noFill/>
              </p:spPr>
              <p:txBody>
                <a:bodyPr vert="horz" wrap="square" rtlCol="0">
                  <a:spAutoFit/>
                </a:bodyPr>
                <a:lstStyle/>
                <a:p>
                  <a:r>
                    <a:rPr lang="en-US" sz="1200" dirty="0" smtClean="0">
                      <a:solidFill>
                        <a:srgbClr val="000000"/>
                      </a:solidFill>
                    </a:rPr>
                    <a:t>600</a:t>
                  </a:r>
                  <a:endParaRPr lang="en-US" sz="1200" dirty="0">
                    <a:solidFill>
                      <a:srgbClr val="000000"/>
                    </a:solidFill>
                  </a:endParaRPr>
                </a:p>
              </p:txBody>
            </p:sp>
            <p:sp>
              <p:nvSpPr>
                <p:cNvPr id="57" name="TextBox 23"/>
                <p:cNvSpPr txBox="1"/>
                <p:nvPr/>
              </p:nvSpPr>
              <p:spPr>
                <a:xfrm>
                  <a:off x="9281243" y="5288645"/>
                  <a:ext cx="476405" cy="294472"/>
                </a:xfrm>
                <a:prstGeom prst="rect">
                  <a:avLst/>
                </a:prstGeom>
                <a:noFill/>
              </p:spPr>
              <p:txBody>
                <a:bodyPr vert="horz" wrap="square" rtlCol="0">
                  <a:spAutoFit/>
                </a:bodyPr>
                <a:lstStyle/>
                <a:p>
                  <a:r>
                    <a:rPr lang="en-US" sz="1200" dirty="0" smtClean="0">
                      <a:solidFill>
                        <a:srgbClr val="000000"/>
                      </a:solidFill>
                    </a:rPr>
                    <a:t>700</a:t>
                  </a:r>
                  <a:endParaRPr lang="en-US" sz="1200" dirty="0">
                    <a:solidFill>
                      <a:srgbClr val="000000"/>
                    </a:solidFill>
                  </a:endParaRPr>
                </a:p>
              </p:txBody>
            </p:sp>
            <p:sp>
              <p:nvSpPr>
                <p:cNvPr id="58" name="TextBox 18"/>
                <p:cNvSpPr txBox="1"/>
                <p:nvPr/>
              </p:nvSpPr>
              <p:spPr>
                <a:xfrm>
                  <a:off x="5801738" y="3939858"/>
                  <a:ext cx="558800" cy="294472"/>
                </a:xfrm>
                <a:prstGeom prst="rect">
                  <a:avLst/>
                </a:prstGeom>
                <a:noFill/>
              </p:spPr>
              <p:txBody>
                <a:bodyPr vert="horz" wrap="square" rtlCol="0">
                  <a:spAutoFit/>
                </a:bodyPr>
                <a:lstStyle/>
                <a:p>
                  <a:pPr algn="ctr"/>
                  <a:r>
                    <a:rPr lang="en-US" sz="1200" dirty="0" smtClean="0">
                      <a:solidFill>
                        <a:srgbClr val="000000"/>
                      </a:solidFill>
                    </a:rPr>
                    <a:t>6</a:t>
                  </a:r>
                  <a:endParaRPr lang="en-US" sz="1200" dirty="0">
                    <a:solidFill>
                      <a:srgbClr val="000000"/>
                    </a:solidFill>
                  </a:endParaRPr>
                </a:p>
              </p:txBody>
            </p:sp>
            <p:sp>
              <p:nvSpPr>
                <p:cNvPr id="59" name="TextBox 18"/>
                <p:cNvSpPr txBox="1"/>
                <p:nvPr/>
              </p:nvSpPr>
              <p:spPr>
                <a:xfrm>
                  <a:off x="5801738" y="4397058"/>
                  <a:ext cx="558800" cy="294472"/>
                </a:xfrm>
                <a:prstGeom prst="rect">
                  <a:avLst/>
                </a:prstGeom>
                <a:noFill/>
              </p:spPr>
              <p:txBody>
                <a:bodyPr vert="horz" wrap="square" rtlCol="0">
                  <a:spAutoFit/>
                </a:bodyPr>
                <a:lstStyle/>
                <a:p>
                  <a:pPr algn="ctr"/>
                  <a:r>
                    <a:rPr lang="en-US" sz="1200" dirty="0">
                      <a:solidFill>
                        <a:srgbClr val="000000"/>
                      </a:solidFill>
                    </a:rPr>
                    <a:t>4</a:t>
                  </a:r>
                </a:p>
              </p:txBody>
            </p:sp>
            <p:sp>
              <p:nvSpPr>
                <p:cNvPr id="60" name="TextBox 18"/>
                <p:cNvSpPr txBox="1"/>
                <p:nvPr/>
              </p:nvSpPr>
              <p:spPr>
                <a:xfrm>
                  <a:off x="5801738" y="4854259"/>
                  <a:ext cx="558800" cy="294472"/>
                </a:xfrm>
                <a:prstGeom prst="rect">
                  <a:avLst/>
                </a:prstGeom>
                <a:noFill/>
              </p:spPr>
              <p:txBody>
                <a:bodyPr vert="horz" wrap="square" rtlCol="0">
                  <a:spAutoFit/>
                </a:bodyPr>
                <a:lstStyle/>
                <a:p>
                  <a:pPr algn="ctr"/>
                  <a:r>
                    <a:rPr lang="en-US" sz="1200" dirty="0" smtClean="0">
                      <a:solidFill>
                        <a:srgbClr val="000000"/>
                      </a:solidFill>
                    </a:rPr>
                    <a:t>2</a:t>
                  </a:r>
                  <a:endParaRPr lang="en-US" sz="1200" dirty="0">
                    <a:solidFill>
                      <a:srgbClr val="000000"/>
                    </a:solidFill>
                  </a:endParaRPr>
                </a:p>
              </p:txBody>
            </p:sp>
            <p:sp>
              <p:nvSpPr>
                <p:cNvPr id="67" name="TextBox 7"/>
                <p:cNvSpPr txBox="1"/>
                <p:nvPr/>
              </p:nvSpPr>
              <p:spPr>
                <a:xfrm>
                  <a:off x="8958609" y="2323768"/>
                  <a:ext cx="914400" cy="490786"/>
                </a:xfrm>
                <a:prstGeom prst="rect">
                  <a:avLst/>
                </a:prstGeom>
                <a:noFill/>
              </p:spPr>
              <p:txBody>
                <a:bodyPr vert="horz" rtlCol="0">
                  <a:spAutoFit/>
                </a:bodyPr>
                <a:lstStyle/>
                <a:p>
                  <a:pPr algn="ctr"/>
                  <a:r>
                    <a:rPr lang="en-US" sz="1200" dirty="0" smtClean="0">
                      <a:solidFill>
                        <a:srgbClr val="000000"/>
                      </a:solidFill>
                    </a:rPr>
                    <a:t>Supply of Labor</a:t>
                  </a:r>
                  <a:endParaRPr lang="en-US" sz="1200" dirty="0">
                    <a:solidFill>
                      <a:srgbClr val="000000"/>
                    </a:solidFill>
                  </a:endParaRPr>
                </a:p>
              </p:txBody>
            </p:sp>
          </p:grpSp>
        </p:grpSp>
        <p:cxnSp>
          <p:nvCxnSpPr>
            <p:cNvPr id="66" name="Straight Connector 65"/>
            <p:cNvCxnSpPr>
              <a:stCxn id="60" idx="3"/>
            </p:cNvCxnSpPr>
            <p:nvPr/>
          </p:nvCxnSpPr>
          <p:spPr>
            <a:xfrm flipV="1">
              <a:off x="4891140" y="2534927"/>
              <a:ext cx="3097793" cy="2231814"/>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Market Labor Supply</a:t>
            </a:r>
            <a:endParaRPr lang="en-US" sz="1400" i="1" dirty="0">
              <a:latin typeface="Lucida Sans - 18"/>
            </a:endParaRPr>
          </a:p>
        </p:txBody>
      </p:sp>
    </p:spTree>
    <p:extLst>
      <p:ext uri="{BB962C8B-B14F-4D97-AF65-F5344CB8AC3E}">
        <p14:creationId xmlns:p14="http://schemas.microsoft.com/office/powerpoint/2010/main" val="1007597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Marginal Resource Cost</a:t>
            </a:r>
            <a:endParaRPr lang="en-US" sz="1400" i="1" dirty="0">
              <a:latin typeface="Lucida Sans - 18"/>
            </a:endParaRPr>
          </a:p>
        </p:txBody>
      </p:sp>
      <mc:AlternateContent xmlns:mc="http://schemas.openxmlformats.org/markup-compatibility/2006" xmlns:a14="http://schemas.microsoft.com/office/drawing/2010/main">
        <mc:Choice Requires="a14">
          <p:sp>
            <p:nvSpPr>
              <p:cNvPr id="2" name="TextBox 1"/>
              <p:cNvSpPr txBox="1"/>
              <p:nvPr/>
            </p:nvSpPr>
            <p:spPr>
              <a:xfrm>
                <a:off x="0" y="723900"/>
                <a:ext cx="9144000" cy="5093959"/>
              </a:xfrm>
              <a:prstGeom prst="rect">
                <a:avLst/>
              </a:prstGeom>
              <a:noFill/>
            </p:spPr>
            <p:txBody>
              <a:bodyPr wrap="square" rtlCol="0">
                <a:spAutoFit/>
              </a:bodyPr>
              <a:lstStyle/>
              <a:p>
                <a:r>
                  <a:rPr lang="en-US" sz="2400" dirty="0" smtClean="0">
                    <a:solidFill>
                      <a:srgbClr val="FF0000"/>
                    </a:solidFill>
                  </a:rPr>
                  <a:t>Marginal Resource Cost</a:t>
                </a:r>
              </a:p>
              <a:p>
                <a:r>
                  <a:rPr lang="en-US" dirty="0" smtClean="0"/>
                  <a:t>A firm faces a downward sloping demand for labor curve due to the decreasing productivity of labor in the short-run (and for a price-maker, the falling prices of its output). To determine exactly how many workers a firm should hire, it must consider not only the MRP of labor, but also the Marginal Resource Cost:</a:t>
                </a:r>
                <a:endParaRPr lang="en-US" dirty="0"/>
              </a:p>
              <a:p>
                <a:r>
                  <a:rPr lang="en-US" b="1" dirty="0" smtClean="0">
                    <a:solidFill>
                      <a:srgbClr val="0000CC"/>
                    </a:solidFill>
                  </a:rPr>
                  <a:t>Marginal Resource Cost (MRC): </a:t>
                </a:r>
                <a:r>
                  <a:rPr lang="en-US" dirty="0" smtClean="0"/>
                  <a:t>The cost to a firm of hiring one additional worker.</a:t>
                </a:r>
                <a:endParaRPr lang="en-US" dirty="0"/>
              </a:p>
              <a:p>
                <a:pPr algn="r"/>
                <a14:m>
                  <m:oMathPara xmlns:m="http://schemas.openxmlformats.org/officeDocument/2006/math">
                    <m:oMathParaPr>
                      <m:jc m:val="centerGroup"/>
                    </m:oMathParaPr>
                    <m:oMath xmlns:m="http://schemas.openxmlformats.org/officeDocument/2006/math">
                      <m:r>
                        <a:rPr lang="en-US" sz="2000" b="0" i="1" smtClean="0">
                          <a:solidFill>
                            <a:srgbClr val="FF0000"/>
                          </a:solidFill>
                          <a:latin typeface="Cambria Math"/>
                        </a:rPr>
                        <m:t>𝑀𝑅𝐶</m:t>
                      </m:r>
                      <m:r>
                        <a:rPr lang="en-US" sz="2000" b="0" i="1" smtClean="0">
                          <a:solidFill>
                            <a:srgbClr val="FF0000"/>
                          </a:solidFill>
                          <a:latin typeface="Cambria Math"/>
                        </a:rPr>
                        <m:t>=</m:t>
                      </m:r>
                      <m:f>
                        <m:fPr>
                          <m:ctrlPr>
                            <a:rPr lang="en-US" sz="2000" b="0" i="1" smtClean="0">
                              <a:solidFill>
                                <a:srgbClr val="FF0000"/>
                              </a:solidFill>
                              <a:latin typeface="Cambria Math"/>
                            </a:rPr>
                          </m:ctrlPr>
                        </m:fPr>
                        <m:num>
                          <m:r>
                            <a:rPr lang="en-US" sz="2000" b="0" i="1" smtClean="0">
                              <a:solidFill>
                                <a:srgbClr val="FF0000"/>
                              </a:solidFill>
                              <a:latin typeface="Cambria Math"/>
                              <a:ea typeface="Cambria Math"/>
                            </a:rPr>
                            <m:t>∆</m:t>
                          </m:r>
                          <m:r>
                            <a:rPr lang="en-US" sz="2000" b="0" i="1" smtClean="0">
                              <a:solidFill>
                                <a:srgbClr val="FF0000"/>
                              </a:solidFill>
                              <a:latin typeface="Cambria Math"/>
                              <a:ea typeface="Cambria Math"/>
                            </a:rPr>
                            <m:t>𝑇𝐶</m:t>
                          </m:r>
                        </m:num>
                        <m:den>
                          <m:r>
                            <a:rPr lang="en-US" sz="2000" b="0" i="1" smtClean="0">
                              <a:solidFill>
                                <a:srgbClr val="FF0000"/>
                              </a:solidFill>
                              <a:latin typeface="Cambria Math"/>
                              <a:ea typeface="Cambria Math"/>
                            </a:rPr>
                            <m:t>∆</m:t>
                          </m:r>
                          <m:sSub>
                            <m:sSubPr>
                              <m:ctrlPr>
                                <a:rPr lang="en-US" sz="2000" b="0" i="1" smtClean="0">
                                  <a:solidFill>
                                    <a:srgbClr val="FF0000"/>
                                  </a:solidFill>
                                  <a:latin typeface="Cambria Math"/>
                                  <a:ea typeface="Cambria Math"/>
                                </a:rPr>
                              </m:ctrlPr>
                            </m:sSubPr>
                            <m:e>
                              <m:r>
                                <a:rPr lang="en-US" sz="2000" b="0" i="1" smtClean="0">
                                  <a:solidFill>
                                    <a:srgbClr val="FF0000"/>
                                  </a:solidFill>
                                  <a:latin typeface="Cambria Math"/>
                                  <a:ea typeface="Cambria Math"/>
                                </a:rPr>
                                <m:t>𝑄</m:t>
                              </m:r>
                            </m:e>
                            <m:sub>
                              <m:r>
                                <a:rPr lang="en-US" sz="2000" b="0" i="1" smtClean="0">
                                  <a:solidFill>
                                    <a:srgbClr val="FF0000"/>
                                  </a:solidFill>
                                  <a:latin typeface="Cambria Math"/>
                                  <a:ea typeface="Cambria Math"/>
                                </a:rPr>
                                <m:t>𝐿</m:t>
                              </m:r>
                            </m:sub>
                          </m:sSub>
                        </m:den>
                      </m:f>
                    </m:oMath>
                  </m:oMathPara>
                </a14:m>
                <a:endParaRPr lang="en-US" sz="1600" b="1" dirty="0"/>
              </a:p>
              <a:p>
                <a:pPr marL="285750" indent="-285750">
                  <a:buFont typeface="Arial" pitchFamily="34" charset="0"/>
                  <a:buChar char="•"/>
                </a:pPr>
                <a:r>
                  <a:rPr lang="en-US" b="1" dirty="0" smtClean="0">
                    <a:solidFill>
                      <a:srgbClr val="0000CC"/>
                    </a:solidFill>
                  </a:rPr>
                  <a:t>In perfectly competitive labor markets, MRC = the Wage Rate: </a:t>
                </a:r>
                <a:r>
                  <a:rPr lang="en-US" dirty="0" smtClean="0"/>
                  <a:t>A “wage-taker” is a firm that can hire as many workers as it wants at the market wage rate. The cost of each additional worker, therefore, is simply the wage the firm must pay that worker, which never changes as the level of employment changes!</a:t>
                </a:r>
                <a:endParaRPr lang="en-US" b="1" dirty="0"/>
              </a:p>
              <a:p>
                <a:pPr marL="285750" indent="-285750">
                  <a:buFont typeface="Arial" pitchFamily="34" charset="0"/>
                  <a:buChar char="•"/>
                </a:pPr>
                <a:r>
                  <a:rPr lang="en-US" b="1" dirty="0" smtClean="0">
                    <a:solidFill>
                      <a:srgbClr val="0000CC"/>
                    </a:solidFill>
                  </a:rPr>
                  <a:t>In a monopsonistic</a:t>
                </a:r>
                <a:r>
                  <a:rPr lang="en-US" b="1" dirty="0">
                    <a:solidFill>
                      <a:srgbClr val="0000CC"/>
                    </a:solidFill>
                  </a:rPr>
                  <a:t> </a:t>
                </a:r>
                <a:r>
                  <a:rPr lang="en-US" b="1" dirty="0" smtClean="0">
                    <a:solidFill>
                      <a:srgbClr val="0000CC"/>
                    </a:solidFill>
                  </a:rPr>
                  <a:t>labor market, MRC is always greater than the wage rate: </a:t>
                </a:r>
                <a:r>
                  <a:rPr lang="en-US" dirty="0" smtClean="0"/>
                  <a:t>A “wage-maker” is a firm that must raise the wages it offers workers in order to attract more individuals to come work for the firm. Since hiring one more worker requires raising wages for workers who are already employed, the cost of hiring the additional worker is higher than the actual wage the firm has to pay that worker.</a:t>
                </a:r>
                <a:endParaRPr lang="en-US" b="1" dirty="0" smtClean="0"/>
              </a:p>
            </p:txBody>
          </p:sp>
        </mc:Choice>
        <mc:Fallback xmlns="">
          <p:sp>
            <p:nvSpPr>
              <p:cNvPr id="2" name="TextBox 1"/>
              <p:cNvSpPr txBox="1">
                <a:spLocks noRot="1" noChangeAspect="1" noMove="1" noResize="1" noEditPoints="1" noAdjustHandles="1" noChangeArrowheads="1" noChangeShapeType="1" noTextEdit="1"/>
              </p:cNvSpPr>
              <p:nvPr/>
            </p:nvSpPr>
            <p:spPr>
              <a:xfrm>
                <a:off x="0" y="723900"/>
                <a:ext cx="9144000" cy="5093959"/>
              </a:xfrm>
              <a:prstGeom prst="rect">
                <a:avLst/>
              </a:prstGeom>
              <a:blipFill rotWithShape="1">
                <a:blip r:embed="rId3"/>
                <a:stretch>
                  <a:fillRect l="-1000" t="-958" r="-667"/>
                </a:stretch>
              </a:blipFill>
            </p:spPr>
            <p:txBody>
              <a:bodyPr/>
              <a:lstStyle/>
              <a:p>
                <a:r>
                  <a:rPr lang="en-US">
                    <a:noFill/>
                  </a:rPr>
                  <a:t> </a:t>
                </a:r>
              </a:p>
            </p:txBody>
          </p:sp>
        </mc:Fallback>
      </mc:AlternateContent>
    </p:spTree>
    <p:extLst>
      <p:ext uri="{BB962C8B-B14F-4D97-AF65-F5344CB8AC3E}">
        <p14:creationId xmlns:p14="http://schemas.microsoft.com/office/powerpoint/2010/main" val="1228396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4031873"/>
          </a:xfrm>
          <a:prstGeom prst="rect">
            <a:avLst/>
          </a:prstGeom>
          <a:noFill/>
        </p:spPr>
        <p:txBody>
          <a:bodyPr wrap="square" rtlCol="0">
            <a:spAutoFit/>
          </a:bodyPr>
          <a:lstStyle/>
          <a:p>
            <a:r>
              <a:rPr lang="en-US" sz="2400" dirty="0" smtClean="0">
                <a:solidFill>
                  <a:srgbClr val="FF0000"/>
                </a:solidFill>
              </a:rPr>
              <a:t>Profit Maximization Rule of Resource Employment</a:t>
            </a:r>
          </a:p>
          <a:p>
            <a:r>
              <a:rPr lang="en-US" dirty="0" smtClean="0"/>
              <a:t>Based on what we know about MRP (the change in a firm’s revenues of hiring one more worker) and MRC (the change in a firm’s costs of hiring one more worker), the decision of how many workers to employ can be thought of as simple </a:t>
            </a:r>
            <a:r>
              <a:rPr lang="en-US" i="1" dirty="0" smtClean="0"/>
              <a:t>cost/benefit analysis</a:t>
            </a:r>
            <a:r>
              <a:rPr lang="en-US" dirty="0" smtClean="0"/>
              <a:t>.</a:t>
            </a:r>
          </a:p>
          <a:p>
            <a:endParaRPr lang="en-US" b="1" dirty="0"/>
          </a:p>
          <a:p>
            <a:r>
              <a:rPr lang="en-US" b="1" dirty="0" smtClean="0">
                <a:solidFill>
                  <a:srgbClr val="0000CC"/>
                </a:solidFill>
              </a:rPr>
              <a:t>The Profit Maximization Rule of Resource Employment: </a:t>
            </a:r>
            <a:r>
              <a:rPr lang="en-US" dirty="0" smtClean="0"/>
              <a:t>If the cost of hiring an additional worker (the MRC) is less than the benefit of hiring the worker (the MRP), then the worker should be hired! If the cost is greater than the benefit, then he should not be hired. </a:t>
            </a:r>
          </a:p>
          <a:p>
            <a:endParaRPr lang="en-US" b="1" dirty="0"/>
          </a:p>
          <a:p>
            <a:pPr algn="ctr"/>
            <a:r>
              <a:rPr lang="en-US" sz="2400" b="1" i="1" dirty="0" smtClean="0">
                <a:solidFill>
                  <a:srgbClr val="FF0000"/>
                </a:solidFill>
              </a:rPr>
              <a:t>Workers should be hired up until the MRP = MRC</a:t>
            </a:r>
            <a:endParaRPr lang="en-US" sz="2400" b="1" i="1" dirty="0">
              <a:solidFill>
                <a:srgbClr val="FF0000"/>
              </a:solidFill>
            </a:endParaRPr>
          </a:p>
          <a:p>
            <a:endParaRPr lang="en-US" sz="2400" i="1" dirty="0" smtClean="0">
              <a:solidFill>
                <a:srgbClr val="FF0000"/>
              </a:solidFill>
            </a:endParaRPr>
          </a:p>
          <a:p>
            <a:pPr algn="ctr"/>
            <a:r>
              <a:rPr lang="en-US" sz="2000" i="1" dirty="0" smtClean="0">
                <a:solidFill>
                  <a:srgbClr val="FF0000"/>
                </a:solidFill>
              </a:rPr>
              <a:t>In perfectly competitive labor markets, this means individual firms should hire workers until the MRP of the last worker is equal to the market wage rate.</a:t>
            </a:r>
          </a:p>
        </p:txBody>
      </p:sp>
      <p:sp>
        <p:nvSpPr>
          <p:cNvPr id="9" name="TextBox 8"/>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Profit Maximization</a:t>
            </a:r>
            <a:endParaRPr lang="en-US" sz="1400" i="1" dirty="0">
              <a:latin typeface="Lucida Sans - 18"/>
            </a:endParaRPr>
          </a:p>
        </p:txBody>
      </p:sp>
    </p:spTree>
    <p:extLst>
      <p:ext uri="{BB962C8B-B14F-4D97-AF65-F5344CB8AC3E}">
        <p14:creationId xmlns:p14="http://schemas.microsoft.com/office/powerpoint/2010/main" val="2235780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Profit Maximization in a Perfectly Competitive Labor Market</a:t>
            </a:r>
          </a:p>
          <a:p>
            <a:r>
              <a:rPr lang="en-US" dirty="0" smtClean="0"/>
              <a:t>Based on the rule explained in the previous slide, a perfectly competitive employer will want to hire workers until the MRP of the last worker equals the market wage rate.</a:t>
            </a:r>
            <a:endParaRPr lang="en-US" sz="2000" i="1" dirty="0" smtClean="0">
              <a:solidFill>
                <a:srgbClr val="FF0000"/>
              </a:solidFill>
            </a:endParaRPr>
          </a:p>
        </p:txBody>
      </p:sp>
      <p:grpSp>
        <p:nvGrpSpPr>
          <p:cNvPr id="72" name="Group 71"/>
          <p:cNvGrpSpPr/>
          <p:nvPr/>
        </p:nvGrpSpPr>
        <p:grpSpPr>
          <a:xfrm>
            <a:off x="110188" y="1714500"/>
            <a:ext cx="9262413" cy="3391614"/>
            <a:chOff x="-18845" y="1714500"/>
            <a:chExt cx="9262413" cy="3391614"/>
          </a:xfrm>
        </p:grpSpPr>
        <p:grpSp>
          <p:nvGrpSpPr>
            <p:cNvPr id="9" name="Group 8"/>
            <p:cNvGrpSpPr/>
            <p:nvPr/>
          </p:nvGrpSpPr>
          <p:grpSpPr>
            <a:xfrm>
              <a:off x="-18845" y="1801188"/>
              <a:ext cx="8293536" cy="3267820"/>
              <a:chOff x="4008121" y="1943099"/>
              <a:chExt cx="8814435" cy="3473065"/>
            </a:xfrm>
          </p:grpSpPr>
          <p:grpSp>
            <p:nvGrpSpPr>
              <p:cNvPr id="10" name="Group 9"/>
              <p:cNvGrpSpPr/>
              <p:nvPr/>
            </p:nvGrpSpPr>
            <p:grpSpPr>
              <a:xfrm>
                <a:off x="4008121" y="1943099"/>
                <a:ext cx="5443463" cy="3473065"/>
                <a:chOff x="5578273" y="1999742"/>
                <a:chExt cx="4822354" cy="3692142"/>
              </a:xfrm>
            </p:grpSpPr>
            <p:sp>
              <p:nvSpPr>
                <p:cNvPr id="12" name="TextBox 11"/>
                <p:cNvSpPr txBox="1"/>
                <p:nvPr/>
              </p:nvSpPr>
              <p:spPr>
                <a:xfrm>
                  <a:off x="9558690" y="5309369"/>
                  <a:ext cx="584200" cy="382515"/>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L</a:t>
                  </a:r>
                  <a:endParaRPr lang="en-US" sz="1600" baseline="-25000" dirty="0">
                    <a:solidFill>
                      <a:srgbClr val="000000"/>
                    </a:solidFill>
                  </a:endParaRPr>
                </a:p>
              </p:txBody>
            </p:sp>
            <p:grpSp>
              <p:nvGrpSpPr>
                <p:cNvPr id="13" name="Group 25"/>
                <p:cNvGrpSpPr/>
                <p:nvPr/>
              </p:nvGrpSpPr>
              <p:grpSpPr>
                <a:xfrm>
                  <a:off x="5578273" y="1999742"/>
                  <a:ext cx="4822354" cy="3605442"/>
                  <a:chOff x="5578273" y="1999742"/>
                  <a:chExt cx="4822354" cy="3605442"/>
                </a:xfrm>
              </p:grpSpPr>
              <p:cxnSp>
                <p:nvCxnSpPr>
                  <p:cNvPr id="14" name="Straight Connector 13"/>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5"/>
                  <p:cNvSpPr txBox="1"/>
                  <p:nvPr/>
                </p:nvSpPr>
                <p:spPr>
                  <a:xfrm rot="16200000">
                    <a:off x="4405282" y="3172736"/>
                    <a:ext cx="2635765" cy="289784"/>
                  </a:xfrm>
                  <a:prstGeom prst="rect">
                    <a:avLst/>
                  </a:prstGeom>
                  <a:noFill/>
                </p:spPr>
                <p:txBody>
                  <a:bodyPr vert="horz" wrap="square" rtlCol="0">
                    <a:spAutoFit/>
                  </a:bodyPr>
                  <a:lstStyle/>
                  <a:p>
                    <a:r>
                      <a:rPr lang="en-US" sz="1400" dirty="0" smtClean="0">
                        <a:solidFill>
                          <a:srgbClr val="000000"/>
                        </a:solidFill>
                      </a:rPr>
                      <a:t>MRP = P</a:t>
                    </a:r>
                    <a:r>
                      <a:rPr lang="en-US" sz="1400" baseline="-25000" dirty="0" smtClean="0">
                        <a:solidFill>
                          <a:srgbClr val="000000"/>
                        </a:solidFill>
                      </a:rPr>
                      <a:t>L </a:t>
                    </a:r>
                    <a:r>
                      <a:rPr lang="en-US" sz="1400" dirty="0" smtClean="0">
                        <a:solidFill>
                          <a:srgbClr val="000000"/>
                        </a:solidFill>
                      </a:rPr>
                      <a:t>(wage rate)</a:t>
                    </a:r>
                    <a:endParaRPr lang="en-US" sz="1400" dirty="0">
                      <a:solidFill>
                        <a:srgbClr val="000000"/>
                      </a:solidFill>
                    </a:endParaRPr>
                  </a:p>
                </p:txBody>
              </p:sp>
              <p:cxnSp>
                <p:nvCxnSpPr>
                  <p:cNvPr id="17"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7"/>
                  <p:cNvSpPr txBox="1"/>
                  <p:nvPr/>
                </p:nvSpPr>
                <p:spPr>
                  <a:xfrm>
                    <a:off x="9281243" y="4854259"/>
                    <a:ext cx="914400" cy="312967"/>
                  </a:xfrm>
                  <a:prstGeom prst="rect">
                    <a:avLst/>
                  </a:prstGeom>
                  <a:noFill/>
                </p:spPr>
                <p:txBody>
                  <a:bodyPr vert="horz" rtlCol="0">
                    <a:spAutoFit/>
                  </a:bodyPr>
                  <a:lstStyle/>
                  <a:p>
                    <a:r>
                      <a:rPr lang="en-US" sz="1200" dirty="0" smtClean="0">
                        <a:solidFill>
                          <a:srgbClr val="000000"/>
                        </a:solidFill>
                      </a:rPr>
                      <a:t>D=MRP</a:t>
                    </a:r>
                    <a:endParaRPr lang="en-US" sz="1200" dirty="0">
                      <a:solidFill>
                        <a:srgbClr val="000000"/>
                      </a:solidFill>
                    </a:endParaRPr>
                  </a:p>
                </p:txBody>
              </p:sp>
              <p:cxnSp>
                <p:nvCxnSpPr>
                  <p:cNvPr id="19" name="Straight Connector 8"/>
                  <p:cNvCxnSpPr/>
                  <p:nvPr/>
                </p:nvCxnSpPr>
                <p:spPr>
                  <a:xfrm flipV="1">
                    <a:off x="6258389" y="3741095"/>
                    <a:ext cx="3614621" cy="41029"/>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0" name="Straight Connector 9"/>
                  <p:cNvCxnSpPr/>
                  <p:nvPr/>
                </p:nvCxnSpPr>
                <p:spPr>
                  <a:xfrm>
                    <a:off x="7826538" y="3741095"/>
                    <a:ext cx="0" cy="1537533"/>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1" name="TextBox 16"/>
                  <p:cNvSpPr txBox="1"/>
                  <p:nvPr/>
                </p:nvSpPr>
                <p:spPr>
                  <a:xfrm>
                    <a:off x="5801738" y="2568258"/>
                    <a:ext cx="457488" cy="312967"/>
                  </a:xfrm>
                  <a:prstGeom prst="rect">
                    <a:avLst/>
                  </a:prstGeom>
                  <a:noFill/>
                </p:spPr>
                <p:txBody>
                  <a:bodyPr vert="horz" wrap="square" rtlCol="0">
                    <a:spAutoFit/>
                  </a:bodyPr>
                  <a:lstStyle/>
                  <a:p>
                    <a:pPr algn="ctr"/>
                    <a:r>
                      <a:rPr lang="en-US" sz="1200" dirty="0" smtClean="0">
                        <a:solidFill>
                          <a:srgbClr val="000000"/>
                        </a:solidFill>
                      </a:rPr>
                      <a:t>12</a:t>
                    </a:r>
                    <a:endParaRPr lang="en-US" sz="1200" dirty="0">
                      <a:solidFill>
                        <a:srgbClr val="000000"/>
                      </a:solidFill>
                    </a:endParaRPr>
                  </a:p>
                </p:txBody>
              </p:sp>
              <p:sp>
                <p:nvSpPr>
                  <p:cNvPr id="22" name="TextBox 17"/>
                  <p:cNvSpPr txBox="1"/>
                  <p:nvPr/>
                </p:nvSpPr>
                <p:spPr>
                  <a:xfrm>
                    <a:off x="5725538" y="3021885"/>
                    <a:ext cx="635000" cy="312967"/>
                  </a:xfrm>
                  <a:prstGeom prst="rect">
                    <a:avLst/>
                  </a:prstGeom>
                  <a:noFill/>
                </p:spPr>
                <p:txBody>
                  <a:bodyPr vert="horz" rtlCol="0">
                    <a:spAutoFit/>
                  </a:bodyPr>
                  <a:lstStyle/>
                  <a:p>
                    <a:pPr algn="ctr"/>
                    <a:r>
                      <a:rPr lang="en-US" sz="1200" dirty="0" smtClean="0">
                        <a:solidFill>
                          <a:srgbClr val="000000"/>
                        </a:solidFill>
                      </a:rPr>
                      <a:t>10</a:t>
                    </a:r>
                    <a:endParaRPr lang="en-US" sz="1200" dirty="0">
                      <a:solidFill>
                        <a:srgbClr val="000000"/>
                      </a:solidFill>
                    </a:endParaRPr>
                  </a:p>
                </p:txBody>
              </p:sp>
              <p:sp>
                <p:nvSpPr>
                  <p:cNvPr id="23" name="TextBox 18"/>
                  <p:cNvSpPr txBox="1"/>
                  <p:nvPr/>
                </p:nvSpPr>
                <p:spPr>
                  <a:xfrm>
                    <a:off x="5801738" y="3479085"/>
                    <a:ext cx="558800" cy="312967"/>
                  </a:xfrm>
                  <a:prstGeom prst="rect">
                    <a:avLst/>
                  </a:prstGeom>
                  <a:noFill/>
                </p:spPr>
                <p:txBody>
                  <a:bodyPr vert="horz" wrap="square" rtlCol="0">
                    <a:spAutoFit/>
                  </a:bodyPr>
                  <a:lstStyle/>
                  <a:p>
                    <a:pPr algn="ctr"/>
                    <a:r>
                      <a:rPr lang="en-US" sz="1200" dirty="0">
                        <a:solidFill>
                          <a:srgbClr val="000000"/>
                        </a:solidFill>
                      </a:rPr>
                      <a:t>8</a:t>
                    </a:r>
                  </a:p>
                </p:txBody>
              </p:sp>
              <p:sp>
                <p:nvSpPr>
                  <p:cNvPr id="24" name="TextBox 20"/>
                  <p:cNvSpPr txBox="1"/>
                  <p:nvPr/>
                </p:nvSpPr>
                <p:spPr>
                  <a:xfrm>
                    <a:off x="6422148" y="5292217"/>
                    <a:ext cx="490701" cy="312967"/>
                  </a:xfrm>
                  <a:prstGeom prst="rect">
                    <a:avLst/>
                  </a:prstGeom>
                  <a:noFill/>
                </p:spPr>
                <p:txBody>
                  <a:bodyPr vert="horz" wrap="square" rtlCol="0">
                    <a:spAutoFit/>
                  </a:bodyPr>
                  <a:lstStyle/>
                  <a:p>
                    <a:r>
                      <a:rPr lang="en-US" sz="1200" dirty="0" smtClean="0">
                        <a:solidFill>
                          <a:srgbClr val="000000"/>
                        </a:solidFill>
                      </a:rPr>
                      <a:t>100</a:t>
                    </a:r>
                    <a:endParaRPr lang="en-US" sz="1200" dirty="0">
                      <a:solidFill>
                        <a:srgbClr val="000000"/>
                      </a:solidFill>
                    </a:endParaRPr>
                  </a:p>
                </p:txBody>
              </p:sp>
              <p:sp>
                <p:nvSpPr>
                  <p:cNvPr id="25" name="TextBox 21"/>
                  <p:cNvSpPr txBox="1"/>
                  <p:nvPr/>
                </p:nvSpPr>
                <p:spPr>
                  <a:xfrm>
                    <a:off x="6959600" y="5292217"/>
                    <a:ext cx="486649" cy="312967"/>
                  </a:xfrm>
                  <a:prstGeom prst="rect">
                    <a:avLst/>
                  </a:prstGeom>
                  <a:noFill/>
                </p:spPr>
                <p:txBody>
                  <a:bodyPr vert="horz" wrap="square" rtlCol="0">
                    <a:spAutoFit/>
                  </a:bodyPr>
                  <a:lstStyle/>
                  <a:p>
                    <a:r>
                      <a:rPr lang="en-US" sz="1200" dirty="0" smtClean="0">
                        <a:solidFill>
                          <a:srgbClr val="000000"/>
                        </a:solidFill>
                      </a:rPr>
                      <a:t>200</a:t>
                    </a:r>
                    <a:endParaRPr lang="en-US" sz="1200" dirty="0">
                      <a:solidFill>
                        <a:srgbClr val="000000"/>
                      </a:solidFill>
                    </a:endParaRPr>
                  </a:p>
                </p:txBody>
              </p:sp>
              <p:sp>
                <p:nvSpPr>
                  <p:cNvPr id="26" name="TextBox 22"/>
                  <p:cNvSpPr txBox="1"/>
                  <p:nvPr/>
                </p:nvSpPr>
                <p:spPr>
                  <a:xfrm>
                    <a:off x="7446249" y="5292217"/>
                    <a:ext cx="482600" cy="312967"/>
                  </a:xfrm>
                  <a:prstGeom prst="rect">
                    <a:avLst/>
                  </a:prstGeom>
                  <a:noFill/>
                </p:spPr>
                <p:txBody>
                  <a:bodyPr vert="horz" wrap="square" rtlCol="0">
                    <a:spAutoFit/>
                  </a:bodyPr>
                  <a:lstStyle/>
                  <a:p>
                    <a:r>
                      <a:rPr lang="en-US" sz="1200" dirty="0" smtClean="0">
                        <a:solidFill>
                          <a:srgbClr val="000000"/>
                        </a:solidFill>
                      </a:rPr>
                      <a:t>300</a:t>
                    </a:r>
                    <a:endParaRPr lang="en-US" sz="1200" dirty="0">
                      <a:solidFill>
                        <a:srgbClr val="000000"/>
                      </a:solidFill>
                    </a:endParaRPr>
                  </a:p>
                </p:txBody>
              </p:sp>
              <p:sp>
                <p:nvSpPr>
                  <p:cNvPr id="27" name="TextBox 23"/>
                  <p:cNvSpPr txBox="1"/>
                  <p:nvPr/>
                </p:nvSpPr>
                <p:spPr>
                  <a:xfrm>
                    <a:off x="7827390" y="5292217"/>
                    <a:ext cx="558657" cy="312967"/>
                  </a:xfrm>
                  <a:prstGeom prst="rect">
                    <a:avLst/>
                  </a:prstGeom>
                  <a:noFill/>
                </p:spPr>
                <p:txBody>
                  <a:bodyPr vert="horz" wrap="square" rtlCol="0">
                    <a:spAutoFit/>
                  </a:bodyPr>
                  <a:lstStyle/>
                  <a:p>
                    <a:r>
                      <a:rPr lang="en-US" sz="1200" dirty="0" smtClean="0">
                        <a:solidFill>
                          <a:srgbClr val="000000"/>
                        </a:solidFill>
                      </a:rPr>
                      <a:t>400</a:t>
                    </a:r>
                    <a:endParaRPr lang="en-US" sz="1200" dirty="0">
                      <a:solidFill>
                        <a:srgbClr val="000000"/>
                      </a:solidFill>
                    </a:endParaRPr>
                  </a:p>
                </p:txBody>
              </p:sp>
              <p:sp>
                <p:nvSpPr>
                  <p:cNvPr id="28" name="TextBox 24"/>
                  <p:cNvSpPr txBox="1"/>
                  <p:nvPr/>
                </p:nvSpPr>
                <p:spPr>
                  <a:xfrm>
                    <a:off x="6777011" y="1999743"/>
                    <a:ext cx="2203534" cy="591159"/>
                  </a:xfrm>
                  <a:prstGeom prst="rect">
                    <a:avLst/>
                  </a:prstGeom>
                  <a:noFill/>
                </p:spPr>
                <p:txBody>
                  <a:bodyPr vert="horz" wrap="square" rtlCol="0">
                    <a:spAutoFit/>
                  </a:bodyPr>
                  <a:lstStyle/>
                  <a:p>
                    <a:pPr algn="ctr"/>
                    <a:r>
                      <a:rPr lang="en-US" sz="1400" b="1" dirty="0" smtClean="0">
                        <a:solidFill>
                          <a:srgbClr val="FF6820"/>
                        </a:solidFill>
                      </a:rPr>
                      <a:t>The Perfectly Competitive Labor Market</a:t>
                    </a:r>
                    <a:endParaRPr lang="en-US" sz="1400" b="1" dirty="0">
                      <a:solidFill>
                        <a:srgbClr val="FF6820"/>
                      </a:solidFill>
                    </a:endParaRPr>
                  </a:p>
                </p:txBody>
              </p:sp>
              <p:sp>
                <p:nvSpPr>
                  <p:cNvPr id="29" name="TextBox 16"/>
                  <p:cNvSpPr txBox="1"/>
                  <p:nvPr/>
                </p:nvSpPr>
                <p:spPr>
                  <a:xfrm>
                    <a:off x="5725538" y="2111058"/>
                    <a:ext cx="635000" cy="312967"/>
                  </a:xfrm>
                  <a:prstGeom prst="rect">
                    <a:avLst/>
                  </a:prstGeom>
                  <a:noFill/>
                </p:spPr>
                <p:txBody>
                  <a:bodyPr vert="horz" rtlCol="0">
                    <a:spAutoFit/>
                  </a:bodyPr>
                  <a:lstStyle/>
                  <a:p>
                    <a:pPr algn="ctr"/>
                    <a:r>
                      <a:rPr lang="en-US" sz="1200" dirty="0" smtClean="0">
                        <a:solidFill>
                          <a:srgbClr val="000000"/>
                        </a:solidFill>
                      </a:rPr>
                      <a:t>14</a:t>
                    </a:r>
                    <a:endParaRPr lang="en-US" sz="1200" dirty="0">
                      <a:solidFill>
                        <a:srgbClr val="000000"/>
                      </a:solidFill>
                    </a:endParaRPr>
                  </a:p>
                </p:txBody>
              </p:sp>
              <p:sp>
                <p:nvSpPr>
                  <p:cNvPr id="30" name="TextBox 23"/>
                  <p:cNvSpPr txBox="1"/>
                  <p:nvPr/>
                </p:nvSpPr>
                <p:spPr>
                  <a:xfrm>
                    <a:off x="8265822" y="5292217"/>
                    <a:ext cx="577427" cy="312967"/>
                  </a:xfrm>
                  <a:prstGeom prst="rect">
                    <a:avLst/>
                  </a:prstGeom>
                  <a:noFill/>
                </p:spPr>
                <p:txBody>
                  <a:bodyPr vert="horz" wrap="square" rtlCol="0">
                    <a:spAutoFit/>
                  </a:bodyPr>
                  <a:lstStyle/>
                  <a:p>
                    <a:r>
                      <a:rPr lang="en-US" sz="1200" dirty="0" smtClean="0">
                        <a:solidFill>
                          <a:srgbClr val="000000"/>
                        </a:solidFill>
                      </a:rPr>
                      <a:t>500</a:t>
                    </a:r>
                    <a:endParaRPr lang="en-US" sz="1200" dirty="0">
                      <a:solidFill>
                        <a:srgbClr val="000000"/>
                      </a:solidFill>
                    </a:endParaRPr>
                  </a:p>
                </p:txBody>
              </p:sp>
              <p:sp>
                <p:nvSpPr>
                  <p:cNvPr id="31" name="TextBox 23"/>
                  <p:cNvSpPr txBox="1"/>
                  <p:nvPr/>
                </p:nvSpPr>
                <p:spPr>
                  <a:xfrm>
                    <a:off x="8797979" y="5292217"/>
                    <a:ext cx="502468" cy="312967"/>
                  </a:xfrm>
                  <a:prstGeom prst="rect">
                    <a:avLst/>
                  </a:prstGeom>
                  <a:noFill/>
                </p:spPr>
                <p:txBody>
                  <a:bodyPr vert="horz" wrap="square" rtlCol="0">
                    <a:spAutoFit/>
                  </a:bodyPr>
                  <a:lstStyle/>
                  <a:p>
                    <a:r>
                      <a:rPr lang="en-US" sz="1200" dirty="0" smtClean="0">
                        <a:solidFill>
                          <a:srgbClr val="000000"/>
                        </a:solidFill>
                      </a:rPr>
                      <a:t>600</a:t>
                    </a:r>
                    <a:endParaRPr lang="en-US" sz="1200" dirty="0">
                      <a:solidFill>
                        <a:srgbClr val="000000"/>
                      </a:solidFill>
                    </a:endParaRPr>
                  </a:p>
                </p:txBody>
              </p:sp>
              <p:sp>
                <p:nvSpPr>
                  <p:cNvPr id="32" name="TextBox 23"/>
                  <p:cNvSpPr txBox="1"/>
                  <p:nvPr/>
                </p:nvSpPr>
                <p:spPr>
                  <a:xfrm>
                    <a:off x="9281243" y="5288645"/>
                    <a:ext cx="476405" cy="312967"/>
                  </a:xfrm>
                  <a:prstGeom prst="rect">
                    <a:avLst/>
                  </a:prstGeom>
                  <a:noFill/>
                </p:spPr>
                <p:txBody>
                  <a:bodyPr vert="horz" wrap="square" rtlCol="0">
                    <a:spAutoFit/>
                  </a:bodyPr>
                  <a:lstStyle/>
                  <a:p>
                    <a:r>
                      <a:rPr lang="en-US" sz="1200" dirty="0" smtClean="0">
                        <a:solidFill>
                          <a:srgbClr val="000000"/>
                        </a:solidFill>
                      </a:rPr>
                      <a:t>700</a:t>
                    </a:r>
                    <a:endParaRPr lang="en-US" sz="1200" dirty="0">
                      <a:solidFill>
                        <a:srgbClr val="000000"/>
                      </a:solidFill>
                    </a:endParaRPr>
                  </a:p>
                </p:txBody>
              </p:sp>
              <p:sp>
                <p:nvSpPr>
                  <p:cNvPr id="33" name="TextBox 18"/>
                  <p:cNvSpPr txBox="1"/>
                  <p:nvPr/>
                </p:nvSpPr>
                <p:spPr>
                  <a:xfrm>
                    <a:off x="5801738" y="3939858"/>
                    <a:ext cx="558800" cy="312967"/>
                  </a:xfrm>
                  <a:prstGeom prst="rect">
                    <a:avLst/>
                  </a:prstGeom>
                  <a:noFill/>
                </p:spPr>
                <p:txBody>
                  <a:bodyPr vert="horz" wrap="square" rtlCol="0">
                    <a:spAutoFit/>
                  </a:bodyPr>
                  <a:lstStyle/>
                  <a:p>
                    <a:pPr algn="ctr"/>
                    <a:r>
                      <a:rPr lang="en-US" sz="1200" dirty="0" smtClean="0">
                        <a:solidFill>
                          <a:srgbClr val="000000"/>
                        </a:solidFill>
                      </a:rPr>
                      <a:t>6</a:t>
                    </a:r>
                    <a:endParaRPr lang="en-US" sz="1200" dirty="0">
                      <a:solidFill>
                        <a:srgbClr val="000000"/>
                      </a:solidFill>
                    </a:endParaRPr>
                  </a:p>
                </p:txBody>
              </p:sp>
              <p:sp>
                <p:nvSpPr>
                  <p:cNvPr id="34" name="TextBox 18"/>
                  <p:cNvSpPr txBox="1"/>
                  <p:nvPr/>
                </p:nvSpPr>
                <p:spPr>
                  <a:xfrm>
                    <a:off x="5801738" y="4397058"/>
                    <a:ext cx="558800" cy="312967"/>
                  </a:xfrm>
                  <a:prstGeom prst="rect">
                    <a:avLst/>
                  </a:prstGeom>
                  <a:noFill/>
                </p:spPr>
                <p:txBody>
                  <a:bodyPr vert="horz" wrap="square" rtlCol="0">
                    <a:spAutoFit/>
                  </a:bodyPr>
                  <a:lstStyle/>
                  <a:p>
                    <a:pPr algn="ctr"/>
                    <a:r>
                      <a:rPr lang="en-US" sz="1200" dirty="0">
                        <a:solidFill>
                          <a:srgbClr val="000000"/>
                        </a:solidFill>
                      </a:rPr>
                      <a:t>4</a:t>
                    </a:r>
                  </a:p>
                </p:txBody>
              </p:sp>
              <p:sp>
                <p:nvSpPr>
                  <p:cNvPr id="35" name="TextBox 18"/>
                  <p:cNvSpPr txBox="1"/>
                  <p:nvPr/>
                </p:nvSpPr>
                <p:spPr>
                  <a:xfrm>
                    <a:off x="5801738" y="4854259"/>
                    <a:ext cx="558800" cy="312967"/>
                  </a:xfrm>
                  <a:prstGeom prst="rect">
                    <a:avLst/>
                  </a:prstGeom>
                  <a:noFill/>
                </p:spPr>
                <p:txBody>
                  <a:bodyPr vert="horz" wrap="square" rtlCol="0">
                    <a:spAutoFit/>
                  </a:bodyPr>
                  <a:lstStyle/>
                  <a:p>
                    <a:pPr algn="ctr"/>
                    <a:r>
                      <a:rPr lang="en-US" sz="1200" dirty="0" smtClean="0">
                        <a:solidFill>
                          <a:srgbClr val="000000"/>
                        </a:solidFill>
                      </a:rPr>
                      <a:t>2</a:t>
                    </a:r>
                    <a:endParaRPr lang="en-US" sz="1200" dirty="0">
                      <a:solidFill>
                        <a:srgbClr val="000000"/>
                      </a:solidFill>
                    </a:endParaRPr>
                  </a:p>
                </p:txBody>
              </p:sp>
              <p:sp>
                <p:nvSpPr>
                  <p:cNvPr id="36" name="TextBox 7"/>
                  <p:cNvSpPr txBox="1"/>
                  <p:nvPr/>
                </p:nvSpPr>
                <p:spPr>
                  <a:xfrm>
                    <a:off x="8958609" y="2323768"/>
                    <a:ext cx="914400" cy="521612"/>
                  </a:xfrm>
                  <a:prstGeom prst="rect">
                    <a:avLst/>
                  </a:prstGeom>
                  <a:noFill/>
                </p:spPr>
                <p:txBody>
                  <a:bodyPr vert="horz" rtlCol="0">
                    <a:spAutoFit/>
                  </a:bodyPr>
                  <a:lstStyle/>
                  <a:p>
                    <a:pPr algn="ctr"/>
                    <a:r>
                      <a:rPr lang="en-US" sz="1200" dirty="0" smtClean="0">
                        <a:solidFill>
                          <a:srgbClr val="000000"/>
                        </a:solidFill>
                      </a:rPr>
                      <a:t>Supply of Labor</a:t>
                    </a:r>
                    <a:endParaRPr lang="en-US" sz="1200" dirty="0">
                      <a:solidFill>
                        <a:srgbClr val="000000"/>
                      </a:solidFill>
                    </a:endParaRPr>
                  </a:p>
                </p:txBody>
              </p:sp>
              <p:sp>
                <p:nvSpPr>
                  <p:cNvPr id="64" name="TextBox 18"/>
                  <p:cNvSpPr txBox="1"/>
                  <p:nvPr/>
                </p:nvSpPr>
                <p:spPr>
                  <a:xfrm>
                    <a:off x="5737543" y="3655362"/>
                    <a:ext cx="558800" cy="312967"/>
                  </a:xfrm>
                  <a:prstGeom prst="rect">
                    <a:avLst/>
                  </a:prstGeom>
                  <a:noFill/>
                </p:spPr>
                <p:txBody>
                  <a:bodyPr vert="horz" wrap="square" rtlCol="0">
                    <a:spAutoFit/>
                  </a:bodyPr>
                  <a:lstStyle/>
                  <a:p>
                    <a:pPr algn="ctr"/>
                    <a:r>
                      <a:rPr lang="en-US" sz="1200" b="1" dirty="0" smtClean="0">
                        <a:solidFill>
                          <a:srgbClr val="FF0000"/>
                        </a:solidFill>
                      </a:rPr>
                      <a:t>We</a:t>
                    </a:r>
                    <a:endParaRPr lang="en-US" sz="1200" b="1" dirty="0">
                      <a:solidFill>
                        <a:srgbClr val="FF0000"/>
                      </a:solidFill>
                    </a:endParaRPr>
                  </a:p>
                </p:txBody>
              </p:sp>
              <p:sp>
                <p:nvSpPr>
                  <p:cNvPr id="65" name="TextBox 18"/>
                  <p:cNvSpPr txBox="1"/>
                  <p:nvPr/>
                </p:nvSpPr>
                <p:spPr>
                  <a:xfrm>
                    <a:off x="9841827" y="3601427"/>
                    <a:ext cx="558800" cy="312967"/>
                  </a:xfrm>
                  <a:prstGeom prst="rect">
                    <a:avLst/>
                  </a:prstGeom>
                  <a:noFill/>
                </p:spPr>
                <p:txBody>
                  <a:bodyPr vert="horz" wrap="square" rtlCol="0">
                    <a:spAutoFit/>
                  </a:bodyPr>
                  <a:lstStyle/>
                  <a:p>
                    <a:pPr algn="ctr"/>
                    <a:r>
                      <a:rPr lang="en-US" sz="1200" b="1" dirty="0" smtClean="0">
                        <a:solidFill>
                          <a:srgbClr val="FF0000"/>
                        </a:solidFill>
                      </a:rPr>
                      <a:t>We</a:t>
                    </a:r>
                    <a:endParaRPr lang="en-US" sz="1200" b="1" dirty="0">
                      <a:solidFill>
                        <a:srgbClr val="FF0000"/>
                      </a:solidFill>
                    </a:endParaRPr>
                  </a:p>
                </p:txBody>
              </p:sp>
            </p:grpSp>
          </p:grpSp>
          <p:cxnSp>
            <p:nvCxnSpPr>
              <p:cNvPr id="11" name="Straight Connector 10"/>
              <p:cNvCxnSpPr>
                <a:stCxn id="35" idx="3"/>
              </p:cNvCxnSpPr>
              <p:nvPr/>
            </p:nvCxnSpPr>
            <p:spPr>
              <a:xfrm flipV="1">
                <a:off x="4891140" y="2534928"/>
                <a:ext cx="3097793" cy="2240512"/>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9328161" y="3580359"/>
                <a:ext cx="3494395" cy="192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4162296" y="1714500"/>
              <a:ext cx="5081272" cy="3391614"/>
              <a:chOff x="5500792" y="1999742"/>
              <a:chExt cx="4694851" cy="3760427"/>
            </a:xfrm>
          </p:grpSpPr>
          <p:sp>
            <p:nvSpPr>
              <p:cNvPr id="38" name="TextBox 37"/>
              <p:cNvSpPr txBox="1"/>
              <p:nvPr/>
            </p:nvSpPr>
            <p:spPr>
              <a:xfrm>
                <a:off x="9537700" y="5384800"/>
                <a:ext cx="584200" cy="375369"/>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L</a:t>
                </a:r>
                <a:endParaRPr lang="en-US" sz="1600" baseline="-25000" dirty="0">
                  <a:solidFill>
                    <a:srgbClr val="000000"/>
                  </a:solidFill>
                </a:endParaRPr>
              </a:p>
            </p:txBody>
          </p:sp>
          <p:grpSp>
            <p:nvGrpSpPr>
              <p:cNvPr id="39" name="Group 25"/>
              <p:cNvGrpSpPr/>
              <p:nvPr/>
            </p:nvGrpSpPr>
            <p:grpSpPr>
              <a:xfrm>
                <a:off x="5500792" y="1999742"/>
                <a:ext cx="4694851" cy="3599596"/>
                <a:chOff x="5500792" y="1999742"/>
                <a:chExt cx="4694851" cy="3599596"/>
              </a:xfrm>
            </p:grpSpPr>
            <p:cxnSp>
              <p:nvCxnSpPr>
                <p:cNvPr id="40" name="Straight Connector 39"/>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1"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2" name="TextBox 5"/>
                <p:cNvSpPr txBox="1"/>
                <p:nvPr/>
              </p:nvSpPr>
              <p:spPr>
                <a:xfrm rot="16200000">
                  <a:off x="4325095" y="3453531"/>
                  <a:ext cx="2635765" cy="284371"/>
                </a:xfrm>
                <a:prstGeom prst="rect">
                  <a:avLst/>
                </a:prstGeom>
                <a:noFill/>
              </p:spPr>
              <p:txBody>
                <a:bodyPr vert="horz" wrap="square" rtlCol="0">
                  <a:spAutoFit/>
                </a:bodyPr>
                <a:lstStyle/>
                <a:p>
                  <a:r>
                    <a:rPr lang="en-US" sz="1400" dirty="0" smtClean="0">
                      <a:solidFill>
                        <a:srgbClr val="000000"/>
                      </a:solidFill>
                    </a:rPr>
                    <a:t>MRP = P</a:t>
                  </a:r>
                  <a:r>
                    <a:rPr lang="en-US" sz="1400" baseline="-25000" dirty="0" smtClean="0">
                      <a:solidFill>
                        <a:srgbClr val="000000"/>
                      </a:solidFill>
                    </a:rPr>
                    <a:t>L </a:t>
                  </a:r>
                  <a:r>
                    <a:rPr lang="en-US" sz="1400" dirty="0" smtClean="0">
                      <a:solidFill>
                        <a:srgbClr val="000000"/>
                      </a:solidFill>
                    </a:rPr>
                    <a:t>(wage rate)</a:t>
                  </a:r>
                  <a:endParaRPr lang="en-US" sz="1400" dirty="0">
                    <a:solidFill>
                      <a:srgbClr val="000000"/>
                    </a:solidFill>
                  </a:endParaRPr>
                </a:p>
              </p:txBody>
            </p:sp>
            <p:cxnSp>
              <p:nvCxnSpPr>
                <p:cNvPr id="43"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4" name="TextBox 7"/>
                <p:cNvSpPr txBox="1"/>
                <p:nvPr/>
              </p:nvSpPr>
              <p:spPr>
                <a:xfrm>
                  <a:off x="9281243" y="4854259"/>
                  <a:ext cx="914400" cy="307121"/>
                </a:xfrm>
                <a:prstGeom prst="rect">
                  <a:avLst/>
                </a:prstGeom>
                <a:noFill/>
              </p:spPr>
              <p:txBody>
                <a:bodyPr vert="horz" rtlCol="0">
                  <a:spAutoFit/>
                </a:bodyPr>
                <a:lstStyle/>
                <a:p>
                  <a:r>
                    <a:rPr lang="en-US" sz="1200" dirty="0" smtClean="0">
                      <a:solidFill>
                        <a:srgbClr val="000000"/>
                      </a:solidFill>
                    </a:rPr>
                    <a:t>D=MRP</a:t>
                  </a:r>
                  <a:endParaRPr lang="en-US" sz="1200" dirty="0">
                    <a:solidFill>
                      <a:srgbClr val="000000"/>
                    </a:solidFill>
                  </a:endParaRPr>
                </a:p>
              </p:txBody>
            </p:sp>
            <p:sp>
              <p:nvSpPr>
                <p:cNvPr id="47" name="TextBox 16"/>
                <p:cNvSpPr txBox="1"/>
                <p:nvPr/>
              </p:nvSpPr>
              <p:spPr>
                <a:xfrm>
                  <a:off x="5801738" y="2568257"/>
                  <a:ext cx="457488" cy="307121"/>
                </a:xfrm>
                <a:prstGeom prst="rect">
                  <a:avLst/>
                </a:prstGeom>
                <a:noFill/>
              </p:spPr>
              <p:txBody>
                <a:bodyPr vert="horz" wrap="square" rtlCol="0">
                  <a:spAutoFit/>
                </a:bodyPr>
                <a:lstStyle/>
                <a:p>
                  <a:pPr algn="ctr"/>
                  <a:r>
                    <a:rPr lang="en-US" sz="1200" dirty="0" smtClean="0">
                      <a:solidFill>
                        <a:srgbClr val="000000"/>
                      </a:solidFill>
                    </a:rPr>
                    <a:t>12</a:t>
                  </a:r>
                  <a:endParaRPr lang="en-US" sz="1200" dirty="0">
                    <a:solidFill>
                      <a:srgbClr val="000000"/>
                    </a:solidFill>
                  </a:endParaRPr>
                </a:p>
              </p:txBody>
            </p:sp>
            <p:sp>
              <p:nvSpPr>
                <p:cNvPr id="48" name="TextBox 17"/>
                <p:cNvSpPr txBox="1"/>
                <p:nvPr/>
              </p:nvSpPr>
              <p:spPr>
                <a:xfrm>
                  <a:off x="5725538" y="3021885"/>
                  <a:ext cx="635000" cy="307121"/>
                </a:xfrm>
                <a:prstGeom prst="rect">
                  <a:avLst/>
                </a:prstGeom>
                <a:noFill/>
              </p:spPr>
              <p:txBody>
                <a:bodyPr vert="horz" rtlCol="0">
                  <a:spAutoFit/>
                </a:bodyPr>
                <a:lstStyle/>
                <a:p>
                  <a:pPr algn="ctr"/>
                  <a:r>
                    <a:rPr lang="en-US" sz="1200" dirty="0" smtClean="0">
                      <a:solidFill>
                        <a:srgbClr val="000000"/>
                      </a:solidFill>
                    </a:rPr>
                    <a:t>10</a:t>
                  </a:r>
                  <a:endParaRPr lang="en-US" sz="1200" dirty="0">
                    <a:solidFill>
                      <a:srgbClr val="000000"/>
                    </a:solidFill>
                  </a:endParaRPr>
                </a:p>
              </p:txBody>
            </p:sp>
            <p:sp>
              <p:nvSpPr>
                <p:cNvPr id="49" name="TextBox 18"/>
                <p:cNvSpPr txBox="1"/>
                <p:nvPr/>
              </p:nvSpPr>
              <p:spPr>
                <a:xfrm>
                  <a:off x="5801738" y="3479085"/>
                  <a:ext cx="558800" cy="307121"/>
                </a:xfrm>
                <a:prstGeom prst="rect">
                  <a:avLst/>
                </a:prstGeom>
                <a:noFill/>
              </p:spPr>
              <p:txBody>
                <a:bodyPr vert="horz" wrap="square" rtlCol="0">
                  <a:spAutoFit/>
                </a:bodyPr>
                <a:lstStyle/>
                <a:p>
                  <a:pPr algn="ctr"/>
                  <a:r>
                    <a:rPr lang="en-US" sz="1200" dirty="0">
                      <a:solidFill>
                        <a:srgbClr val="000000"/>
                      </a:solidFill>
                    </a:rPr>
                    <a:t>8</a:t>
                  </a:r>
                </a:p>
              </p:txBody>
            </p:sp>
            <p:sp>
              <p:nvSpPr>
                <p:cNvPr id="50" name="TextBox 20"/>
                <p:cNvSpPr txBox="1"/>
                <p:nvPr/>
              </p:nvSpPr>
              <p:spPr>
                <a:xfrm>
                  <a:off x="6481049" y="5292217"/>
                  <a:ext cx="431800" cy="307121"/>
                </a:xfrm>
                <a:prstGeom prst="rect">
                  <a:avLst/>
                </a:prstGeom>
                <a:noFill/>
              </p:spPr>
              <p:txBody>
                <a:bodyPr vert="horz" rtlCol="0">
                  <a:spAutoFit/>
                </a:bodyPr>
                <a:lstStyle/>
                <a:p>
                  <a:r>
                    <a:rPr lang="en-US" sz="1200" dirty="0" smtClean="0">
                      <a:solidFill>
                        <a:srgbClr val="000000"/>
                      </a:solidFill>
                    </a:rPr>
                    <a:t>1</a:t>
                  </a:r>
                  <a:endParaRPr lang="en-US" sz="1200" dirty="0">
                    <a:solidFill>
                      <a:srgbClr val="000000"/>
                    </a:solidFill>
                  </a:endParaRPr>
                </a:p>
              </p:txBody>
            </p:sp>
            <p:sp>
              <p:nvSpPr>
                <p:cNvPr id="51" name="TextBox 21"/>
                <p:cNvSpPr txBox="1"/>
                <p:nvPr/>
              </p:nvSpPr>
              <p:spPr>
                <a:xfrm>
                  <a:off x="7014449" y="5292217"/>
                  <a:ext cx="431800" cy="307121"/>
                </a:xfrm>
                <a:prstGeom prst="rect">
                  <a:avLst/>
                </a:prstGeom>
                <a:noFill/>
              </p:spPr>
              <p:txBody>
                <a:bodyPr vert="horz" rtlCol="0">
                  <a:spAutoFit/>
                </a:bodyPr>
                <a:lstStyle/>
                <a:p>
                  <a:r>
                    <a:rPr lang="en-US" sz="1200" dirty="0" smtClean="0">
                      <a:solidFill>
                        <a:srgbClr val="000000"/>
                      </a:solidFill>
                    </a:rPr>
                    <a:t>2</a:t>
                  </a:r>
                  <a:endParaRPr lang="en-US" sz="1200" dirty="0">
                    <a:solidFill>
                      <a:srgbClr val="000000"/>
                    </a:solidFill>
                  </a:endParaRPr>
                </a:p>
              </p:txBody>
            </p:sp>
            <p:sp>
              <p:nvSpPr>
                <p:cNvPr id="52" name="TextBox 22"/>
                <p:cNvSpPr txBox="1"/>
                <p:nvPr/>
              </p:nvSpPr>
              <p:spPr>
                <a:xfrm>
                  <a:off x="7471649" y="5292217"/>
                  <a:ext cx="457200" cy="307121"/>
                </a:xfrm>
                <a:prstGeom prst="rect">
                  <a:avLst/>
                </a:prstGeom>
                <a:noFill/>
              </p:spPr>
              <p:txBody>
                <a:bodyPr vert="horz" rtlCol="0">
                  <a:spAutoFit/>
                </a:bodyPr>
                <a:lstStyle/>
                <a:p>
                  <a:r>
                    <a:rPr lang="en-US" sz="1200" dirty="0" smtClean="0">
                      <a:solidFill>
                        <a:srgbClr val="000000"/>
                      </a:solidFill>
                    </a:rPr>
                    <a:t>3</a:t>
                  </a:r>
                  <a:endParaRPr lang="en-US" sz="1200" dirty="0">
                    <a:solidFill>
                      <a:srgbClr val="000000"/>
                    </a:solidFill>
                  </a:endParaRPr>
                </a:p>
              </p:txBody>
            </p:sp>
            <p:sp>
              <p:nvSpPr>
                <p:cNvPr id="53" name="TextBox 23"/>
                <p:cNvSpPr txBox="1"/>
                <p:nvPr/>
              </p:nvSpPr>
              <p:spPr>
                <a:xfrm>
                  <a:off x="7928847" y="5292217"/>
                  <a:ext cx="457200" cy="307121"/>
                </a:xfrm>
                <a:prstGeom prst="rect">
                  <a:avLst/>
                </a:prstGeom>
                <a:noFill/>
              </p:spPr>
              <p:txBody>
                <a:bodyPr vert="horz" rtlCol="0">
                  <a:spAutoFit/>
                </a:bodyPr>
                <a:lstStyle/>
                <a:p>
                  <a:r>
                    <a:rPr lang="en-US" sz="1200" dirty="0" smtClean="0">
                      <a:solidFill>
                        <a:srgbClr val="000000"/>
                      </a:solidFill>
                    </a:rPr>
                    <a:t>4</a:t>
                  </a:r>
                  <a:endParaRPr lang="en-US" sz="1200" dirty="0">
                    <a:solidFill>
                      <a:srgbClr val="000000"/>
                    </a:solidFill>
                  </a:endParaRPr>
                </a:p>
              </p:txBody>
            </p:sp>
            <p:sp>
              <p:nvSpPr>
                <p:cNvPr id="54" name="TextBox 24"/>
                <p:cNvSpPr txBox="1"/>
                <p:nvPr/>
              </p:nvSpPr>
              <p:spPr>
                <a:xfrm>
                  <a:off x="6959600" y="2120900"/>
                  <a:ext cx="2112248" cy="580116"/>
                </a:xfrm>
                <a:prstGeom prst="rect">
                  <a:avLst/>
                </a:prstGeom>
                <a:noFill/>
              </p:spPr>
              <p:txBody>
                <a:bodyPr vert="horz" wrap="square" rtlCol="0">
                  <a:spAutoFit/>
                </a:bodyPr>
                <a:lstStyle/>
                <a:p>
                  <a:pPr algn="ctr"/>
                  <a:r>
                    <a:rPr lang="en-US" sz="1400" b="1" dirty="0" smtClean="0">
                      <a:solidFill>
                        <a:srgbClr val="FF6820"/>
                      </a:solidFill>
                    </a:rPr>
                    <a:t>A Single Firm in the Labor Market</a:t>
                  </a:r>
                  <a:endParaRPr lang="en-US" sz="1400" b="1" dirty="0">
                    <a:solidFill>
                      <a:srgbClr val="FF6820"/>
                    </a:solidFill>
                  </a:endParaRPr>
                </a:p>
              </p:txBody>
            </p:sp>
            <p:sp>
              <p:nvSpPr>
                <p:cNvPr id="55" name="TextBox 16"/>
                <p:cNvSpPr txBox="1"/>
                <p:nvPr/>
              </p:nvSpPr>
              <p:spPr>
                <a:xfrm>
                  <a:off x="5725538" y="2111058"/>
                  <a:ext cx="635000" cy="307121"/>
                </a:xfrm>
                <a:prstGeom prst="rect">
                  <a:avLst/>
                </a:prstGeom>
                <a:noFill/>
              </p:spPr>
              <p:txBody>
                <a:bodyPr vert="horz" rtlCol="0">
                  <a:spAutoFit/>
                </a:bodyPr>
                <a:lstStyle/>
                <a:p>
                  <a:pPr algn="ctr"/>
                  <a:r>
                    <a:rPr lang="en-US" sz="1200" dirty="0" smtClean="0">
                      <a:solidFill>
                        <a:srgbClr val="000000"/>
                      </a:solidFill>
                    </a:rPr>
                    <a:t>14</a:t>
                  </a:r>
                  <a:endParaRPr lang="en-US" sz="1200" dirty="0">
                    <a:solidFill>
                      <a:srgbClr val="000000"/>
                    </a:solidFill>
                  </a:endParaRPr>
                </a:p>
              </p:txBody>
            </p:sp>
            <p:sp>
              <p:nvSpPr>
                <p:cNvPr id="56" name="TextBox 23"/>
                <p:cNvSpPr txBox="1"/>
                <p:nvPr/>
              </p:nvSpPr>
              <p:spPr>
                <a:xfrm>
                  <a:off x="8386049" y="5292217"/>
                  <a:ext cx="457200" cy="307121"/>
                </a:xfrm>
                <a:prstGeom prst="rect">
                  <a:avLst/>
                </a:prstGeom>
                <a:noFill/>
              </p:spPr>
              <p:txBody>
                <a:bodyPr vert="horz" rtlCol="0">
                  <a:spAutoFit/>
                </a:bodyPr>
                <a:lstStyle/>
                <a:p>
                  <a:r>
                    <a:rPr lang="en-US" sz="1200" dirty="0">
                      <a:solidFill>
                        <a:srgbClr val="000000"/>
                      </a:solidFill>
                    </a:rPr>
                    <a:t>5</a:t>
                  </a:r>
                </a:p>
              </p:txBody>
            </p:sp>
            <p:sp>
              <p:nvSpPr>
                <p:cNvPr id="57" name="TextBox 23"/>
                <p:cNvSpPr txBox="1"/>
                <p:nvPr/>
              </p:nvSpPr>
              <p:spPr>
                <a:xfrm>
                  <a:off x="8843248" y="5292217"/>
                  <a:ext cx="457200" cy="307121"/>
                </a:xfrm>
                <a:prstGeom prst="rect">
                  <a:avLst/>
                </a:prstGeom>
                <a:noFill/>
              </p:spPr>
              <p:txBody>
                <a:bodyPr vert="horz" rtlCol="0">
                  <a:spAutoFit/>
                </a:bodyPr>
                <a:lstStyle/>
                <a:p>
                  <a:r>
                    <a:rPr lang="en-US" sz="1200" dirty="0">
                      <a:solidFill>
                        <a:srgbClr val="000000"/>
                      </a:solidFill>
                    </a:rPr>
                    <a:t>6</a:t>
                  </a:r>
                </a:p>
              </p:txBody>
            </p:sp>
            <p:sp>
              <p:nvSpPr>
                <p:cNvPr id="58" name="TextBox 23"/>
                <p:cNvSpPr txBox="1"/>
                <p:nvPr/>
              </p:nvSpPr>
              <p:spPr>
                <a:xfrm>
                  <a:off x="9300449" y="5288645"/>
                  <a:ext cx="457200" cy="307121"/>
                </a:xfrm>
                <a:prstGeom prst="rect">
                  <a:avLst/>
                </a:prstGeom>
                <a:noFill/>
              </p:spPr>
              <p:txBody>
                <a:bodyPr vert="horz" rtlCol="0">
                  <a:spAutoFit/>
                </a:bodyPr>
                <a:lstStyle/>
                <a:p>
                  <a:r>
                    <a:rPr lang="en-US" sz="1200" dirty="0">
                      <a:solidFill>
                        <a:srgbClr val="000000"/>
                      </a:solidFill>
                    </a:rPr>
                    <a:t>7</a:t>
                  </a:r>
                </a:p>
              </p:txBody>
            </p:sp>
            <p:sp>
              <p:nvSpPr>
                <p:cNvPr id="59" name="TextBox 18"/>
                <p:cNvSpPr txBox="1"/>
                <p:nvPr/>
              </p:nvSpPr>
              <p:spPr>
                <a:xfrm>
                  <a:off x="5801738" y="3939857"/>
                  <a:ext cx="558800" cy="307121"/>
                </a:xfrm>
                <a:prstGeom prst="rect">
                  <a:avLst/>
                </a:prstGeom>
                <a:noFill/>
              </p:spPr>
              <p:txBody>
                <a:bodyPr vert="horz" wrap="square" rtlCol="0">
                  <a:spAutoFit/>
                </a:bodyPr>
                <a:lstStyle/>
                <a:p>
                  <a:pPr algn="ctr"/>
                  <a:r>
                    <a:rPr lang="en-US" sz="1200" dirty="0" smtClean="0">
                      <a:solidFill>
                        <a:srgbClr val="000000"/>
                      </a:solidFill>
                    </a:rPr>
                    <a:t>6</a:t>
                  </a:r>
                  <a:endParaRPr lang="en-US" sz="1200" dirty="0">
                    <a:solidFill>
                      <a:srgbClr val="000000"/>
                    </a:solidFill>
                  </a:endParaRPr>
                </a:p>
              </p:txBody>
            </p:sp>
            <p:sp>
              <p:nvSpPr>
                <p:cNvPr id="60" name="TextBox 18"/>
                <p:cNvSpPr txBox="1"/>
                <p:nvPr/>
              </p:nvSpPr>
              <p:spPr>
                <a:xfrm>
                  <a:off x="5801738" y="4397057"/>
                  <a:ext cx="558800" cy="307121"/>
                </a:xfrm>
                <a:prstGeom prst="rect">
                  <a:avLst/>
                </a:prstGeom>
                <a:noFill/>
              </p:spPr>
              <p:txBody>
                <a:bodyPr vert="horz" wrap="square" rtlCol="0">
                  <a:spAutoFit/>
                </a:bodyPr>
                <a:lstStyle/>
                <a:p>
                  <a:pPr algn="ctr"/>
                  <a:r>
                    <a:rPr lang="en-US" sz="1200" dirty="0">
                      <a:solidFill>
                        <a:srgbClr val="000000"/>
                      </a:solidFill>
                    </a:rPr>
                    <a:t>4</a:t>
                  </a:r>
                </a:p>
              </p:txBody>
            </p:sp>
            <p:sp>
              <p:nvSpPr>
                <p:cNvPr id="61" name="TextBox 18"/>
                <p:cNvSpPr txBox="1"/>
                <p:nvPr/>
              </p:nvSpPr>
              <p:spPr>
                <a:xfrm>
                  <a:off x="5801738" y="4854259"/>
                  <a:ext cx="558800" cy="307121"/>
                </a:xfrm>
                <a:prstGeom prst="rect">
                  <a:avLst/>
                </a:prstGeom>
                <a:noFill/>
              </p:spPr>
              <p:txBody>
                <a:bodyPr vert="horz" wrap="square" rtlCol="0">
                  <a:spAutoFit/>
                </a:bodyPr>
                <a:lstStyle/>
                <a:p>
                  <a:pPr algn="ctr"/>
                  <a:r>
                    <a:rPr lang="en-US" sz="1200" dirty="0" smtClean="0">
                      <a:solidFill>
                        <a:srgbClr val="000000"/>
                      </a:solidFill>
                    </a:rPr>
                    <a:t>2</a:t>
                  </a:r>
                  <a:endParaRPr lang="en-US" sz="1200" dirty="0">
                    <a:solidFill>
                      <a:srgbClr val="000000"/>
                    </a:solidFill>
                  </a:endParaRPr>
                </a:p>
              </p:txBody>
            </p:sp>
            <p:cxnSp>
              <p:nvCxnSpPr>
                <p:cNvPr id="63" name="Straight Connector 9"/>
                <p:cNvCxnSpPr/>
                <p:nvPr/>
              </p:nvCxnSpPr>
              <p:spPr>
                <a:xfrm flipH="1">
                  <a:off x="7829892" y="3805890"/>
                  <a:ext cx="1" cy="1480867"/>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8" name="TextBox 7"/>
                <p:cNvSpPr txBox="1"/>
                <p:nvPr/>
              </p:nvSpPr>
              <p:spPr>
                <a:xfrm>
                  <a:off x="8795866" y="3886147"/>
                  <a:ext cx="914400" cy="307121"/>
                </a:xfrm>
                <a:prstGeom prst="rect">
                  <a:avLst/>
                </a:prstGeom>
                <a:noFill/>
              </p:spPr>
              <p:txBody>
                <a:bodyPr vert="horz" rtlCol="0">
                  <a:spAutoFit/>
                </a:bodyPr>
                <a:lstStyle/>
                <a:p>
                  <a:r>
                    <a:rPr lang="en-US" sz="1200" dirty="0" smtClean="0">
                      <a:solidFill>
                        <a:srgbClr val="000000"/>
                      </a:solidFill>
                    </a:rPr>
                    <a:t>MRC</a:t>
                  </a:r>
                  <a:endParaRPr lang="en-US" sz="1200" dirty="0">
                    <a:solidFill>
                      <a:srgbClr val="000000"/>
                    </a:solidFill>
                  </a:endParaRPr>
                </a:p>
              </p:txBody>
            </p:sp>
          </p:grpSp>
        </p:grpSp>
      </p:grpSp>
      <p:sp>
        <p:nvSpPr>
          <p:cNvPr id="71" name="TextBox 70"/>
          <p:cNvSpPr txBox="1"/>
          <p:nvPr/>
        </p:nvSpPr>
        <p:spPr>
          <a:xfrm>
            <a:off x="0" y="4991100"/>
            <a:ext cx="9144000" cy="646331"/>
          </a:xfrm>
          <a:prstGeom prst="rect">
            <a:avLst/>
          </a:prstGeom>
          <a:noFill/>
        </p:spPr>
        <p:txBody>
          <a:bodyPr wrap="square" rtlCol="0">
            <a:spAutoFit/>
          </a:bodyPr>
          <a:lstStyle/>
          <a:p>
            <a:pPr algn="ctr"/>
            <a:r>
              <a:rPr lang="en-US" i="1" dirty="0" smtClean="0">
                <a:solidFill>
                  <a:srgbClr val="FF0000"/>
                </a:solidFill>
              </a:rPr>
              <a:t>The MRC seen by the individual firm is the market wage rate (We). The “wage-taker” can hire as many workers as it wishes at We. </a:t>
            </a:r>
            <a:endParaRPr lang="en-US" i="1" dirty="0">
              <a:solidFill>
                <a:srgbClr val="FF0000"/>
              </a:solidFill>
            </a:endParaRPr>
          </a:p>
        </p:txBody>
      </p:sp>
      <p:sp>
        <p:nvSpPr>
          <p:cNvPr id="73" name="TextBox 72"/>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Profit Maximization</a:t>
            </a:r>
            <a:endParaRPr lang="en-US" sz="1400" i="1" dirty="0">
              <a:latin typeface="Lucida Sans - 18"/>
            </a:endParaRPr>
          </a:p>
        </p:txBody>
      </p:sp>
    </p:spTree>
    <p:extLst>
      <p:ext uri="{BB962C8B-B14F-4D97-AF65-F5344CB8AC3E}">
        <p14:creationId xmlns:p14="http://schemas.microsoft.com/office/powerpoint/2010/main" val="37441236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Profit Maximization in a Monopsonistic Labor Market</a:t>
            </a:r>
          </a:p>
          <a:p>
            <a:r>
              <a:rPr lang="en-US" dirty="0" smtClean="0"/>
              <a:t>As explained previously, a monopsonist is a firm which must raise wages to attract new workers to the market. The firm is a “wage-maker”. For this reason, the MRC is always going to be greater than the wage rate the firm is actually paying.</a:t>
            </a:r>
          </a:p>
        </p:txBody>
      </p:sp>
      <p:grpSp>
        <p:nvGrpSpPr>
          <p:cNvPr id="9" name="Group 8"/>
          <p:cNvGrpSpPr/>
          <p:nvPr/>
        </p:nvGrpSpPr>
        <p:grpSpPr>
          <a:xfrm>
            <a:off x="4112946" y="2019301"/>
            <a:ext cx="4904063" cy="3394259"/>
            <a:chOff x="4008120" y="1808719"/>
            <a:chExt cx="5212077" cy="3607446"/>
          </a:xfrm>
        </p:grpSpPr>
        <p:grpSp>
          <p:nvGrpSpPr>
            <p:cNvPr id="10" name="Group 9"/>
            <p:cNvGrpSpPr/>
            <p:nvPr/>
          </p:nvGrpSpPr>
          <p:grpSpPr>
            <a:xfrm>
              <a:off x="4008120" y="1808719"/>
              <a:ext cx="5212077" cy="3607446"/>
              <a:chOff x="5578273" y="1856885"/>
              <a:chExt cx="4617370" cy="3834999"/>
            </a:xfrm>
          </p:grpSpPr>
          <p:sp>
            <p:nvSpPr>
              <p:cNvPr id="12" name="TextBox 11"/>
              <p:cNvSpPr txBox="1"/>
              <p:nvPr/>
            </p:nvSpPr>
            <p:spPr>
              <a:xfrm>
                <a:off x="9558690" y="5309369"/>
                <a:ext cx="584200" cy="382515"/>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L</a:t>
                </a:r>
                <a:endParaRPr lang="en-US" sz="1600" baseline="-25000" dirty="0">
                  <a:solidFill>
                    <a:srgbClr val="000000"/>
                  </a:solidFill>
                </a:endParaRPr>
              </a:p>
            </p:txBody>
          </p:sp>
          <p:grpSp>
            <p:nvGrpSpPr>
              <p:cNvPr id="13" name="Group 25"/>
              <p:cNvGrpSpPr/>
              <p:nvPr/>
            </p:nvGrpSpPr>
            <p:grpSpPr>
              <a:xfrm>
                <a:off x="5578273" y="1856885"/>
                <a:ext cx="4617370" cy="3748299"/>
                <a:chOff x="5578273" y="1856885"/>
                <a:chExt cx="4617370" cy="3748299"/>
              </a:xfrm>
            </p:grpSpPr>
            <p:cxnSp>
              <p:nvCxnSpPr>
                <p:cNvPr id="14" name="Straight Connector 13"/>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5"/>
                <p:cNvSpPr txBox="1"/>
                <p:nvPr/>
              </p:nvSpPr>
              <p:spPr>
                <a:xfrm rot="16200000">
                  <a:off x="4405282" y="3172736"/>
                  <a:ext cx="2635765" cy="289784"/>
                </a:xfrm>
                <a:prstGeom prst="rect">
                  <a:avLst/>
                </a:prstGeom>
                <a:noFill/>
              </p:spPr>
              <p:txBody>
                <a:bodyPr vert="horz" wrap="square" rtlCol="0">
                  <a:spAutoFit/>
                </a:bodyPr>
                <a:lstStyle/>
                <a:p>
                  <a:r>
                    <a:rPr lang="en-US" sz="1400" dirty="0" smtClean="0">
                      <a:solidFill>
                        <a:srgbClr val="000000"/>
                      </a:solidFill>
                    </a:rPr>
                    <a:t>MRP = P</a:t>
                  </a:r>
                  <a:r>
                    <a:rPr lang="en-US" sz="1400" baseline="-25000" dirty="0" smtClean="0">
                      <a:solidFill>
                        <a:srgbClr val="000000"/>
                      </a:solidFill>
                    </a:rPr>
                    <a:t>L </a:t>
                  </a:r>
                  <a:r>
                    <a:rPr lang="en-US" sz="1400" dirty="0" smtClean="0">
                      <a:solidFill>
                        <a:srgbClr val="000000"/>
                      </a:solidFill>
                    </a:rPr>
                    <a:t>(wage rate)</a:t>
                  </a:r>
                  <a:endParaRPr lang="en-US" sz="1400" dirty="0">
                    <a:solidFill>
                      <a:srgbClr val="000000"/>
                    </a:solidFill>
                  </a:endParaRPr>
                </a:p>
              </p:txBody>
            </p:sp>
            <p:cxnSp>
              <p:nvCxnSpPr>
                <p:cNvPr id="17"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7"/>
                <p:cNvSpPr txBox="1"/>
                <p:nvPr/>
              </p:nvSpPr>
              <p:spPr>
                <a:xfrm>
                  <a:off x="9281243" y="4854259"/>
                  <a:ext cx="914400" cy="312967"/>
                </a:xfrm>
                <a:prstGeom prst="rect">
                  <a:avLst/>
                </a:prstGeom>
                <a:noFill/>
              </p:spPr>
              <p:txBody>
                <a:bodyPr vert="horz" rtlCol="0">
                  <a:spAutoFit/>
                </a:bodyPr>
                <a:lstStyle/>
                <a:p>
                  <a:r>
                    <a:rPr lang="en-US" sz="1200" dirty="0" smtClean="0">
                      <a:solidFill>
                        <a:srgbClr val="000000"/>
                      </a:solidFill>
                    </a:rPr>
                    <a:t>D=MRP</a:t>
                  </a:r>
                  <a:endParaRPr lang="en-US" sz="1200" dirty="0">
                    <a:solidFill>
                      <a:srgbClr val="000000"/>
                    </a:solidFill>
                  </a:endParaRPr>
                </a:p>
              </p:txBody>
            </p:sp>
            <p:cxnSp>
              <p:nvCxnSpPr>
                <p:cNvPr id="19" name="Straight Connector 8"/>
                <p:cNvCxnSpPr/>
                <p:nvPr/>
              </p:nvCxnSpPr>
              <p:spPr>
                <a:xfrm flipV="1">
                  <a:off x="6243573" y="3345413"/>
                  <a:ext cx="1058332" cy="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1" name="TextBox 16"/>
                <p:cNvSpPr txBox="1"/>
                <p:nvPr/>
              </p:nvSpPr>
              <p:spPr>
                <a:xfrm>
                  <a:off x="5801738" y="2568258"/>
                  <a:ext cx="457488" cy="312967"/>
                </a:xfrm>
                <a:prstGeom prst="rect">
                  <a:avLst/>
                </a:prstGeom>
                <a:noFill/>
              </p:spPr>
              <p:txBody>
                <a:bodyPr vert="horz" wrap="square" rtlCol="0">
                  <a:spAutoFit/>
                </a:bodyPr>
                <a:lstStyle/>
                <a:p>
                  <a:pPr algn="ctr"/>
                  <a:r>
                    <a:rPr lang="en-US" sz="1200" dirty="0" smtClean="0">
                      <a:solidFill>
                        <a:srgbClr val="000000"/>
                      </a:solidFill>
                    </a:rPr>
                    <a:t>12</a:t>
                  </a:r>
                  <a:endParaRPr lang="en-US" sz="1200" dirty="0">
                    <a:solidFill>
                      <a:srgbClr val="000000"/>
                    </a:solidFill>
                  </a:endParaRPr>
                </a:p>
              </p:txBody>
            </p:sp>
            <p:sp>
              <p:nvSpPr>
                <p:cNvPr id="22" name="TextBox 17"/>
                <p:cNvSpPr txBox="1"/>
                <p:nvPr/>
              </p:nvSpPr>
              <p:spPr>
                <a:xfrm>
                  <a:off x="5725538" y="3021885"/>
                  <a:ext cx="635000" cy="312967"/>
                </a:xfrm>
                <a:prstGeom prst="rect">
                  <a:avLst/>
                </a:prstGeom>
                <a:noFill/>
              </p:spPr>
              <p:txBody>
                <a:bodyPr vert="horz" rtlCol="0">
                  <a:spAutoFit/>
                </a:bodyPr>
                <a:lstStyle/>
                <a:p>
                  <a:pPr algn="ctr"/>
                  <a:r>
                    <a:rPr lang="en-US" sz="1200" dirty="0" smtClean="0">
                      <a:solidFill>
                        <a:srgbClr val="000000"/>
                      </a:solidFill>
                    </a:rPr>
                    <a:t>10</a:t>
                  </a:r>
                  <a:endParaRPr lang="en-US" sz="1200" dirty="0">
                    <a:solidFill>
                      <a:srgbClr val="000000"/>
                    </a:solidFill>
                  </a:endParaRPr>
                </a:p>
              </p:txBody>
            </p:sp>
            <p:sp>
              <p:nvSpPr>
                <p:cNvPr id="23" name="TextBox 18"/>
                <p:cNvSpPr txBox="1"/>
                <p:nvPr/>
              </p:nvSpPr>
              <p:spPr>
                <a:xfrm>
                  <a:off x="5801738" y="3479085"/>
                  <a:ext cx="558800" cy="312967"/>
                </a:xfrm>
                <a:prstGeom prst="rect">
                  <a:avLst/>
                </a:prstGeom>
                <a:noFill/>
              </p:spPr>
              <p:txBody>
                <a:bodyPr vert="horz" wrap="square" rtlCol="0">
                  <a:spAutoFit/>
                </a:bodyPr>
                <a:lstStyle/>
                <a:p>
                  <a:pPr algn="ctr"/>
                  <a:r>
                    <a:rPr lang="en-US" sz="1200" dirty="0">
                      <a:solidFill>
                        <a:srgbClr val="000000"/>
                      </a:solidFill>
                    </a:rPr>
                    <a:t>8</a:t>
                  </a:r>
                </a:p>
              </p:txBody>
            </p:sp>
            <p:sp>
              <p:nvSpPr>
                <p:cNvPr id="24" name="TextBox 20"/>
                <p:cNvSpPr txBox="1"/>
                <p:nvPr/>
              </p:nvSpPr>
              <p:spPr>
                <a:xfrm>
                  <a:off x="6422148" y="5292217"/>
                  <a:ext cx="490701" cy="312967"/>
                </a:xfrm>
                <a:prstGeom prst="rect">
                  <a:avLst/>
                </a:prstGeom>
                <a:noFill/>
              </p:spPr>
              <p:txBody>
                <a:bodyPr vert="horz" wrap="square" rtlCol="0">
                  <a:spAutoFit/>
                </a:bodyPr>
                <a:lstStyle/>
                <a:p>
                  <a:r>
                    <a:rPr lang="en-US" sz="1200" dirty="0" smtClean="0">
                      <a:solidFill>
                        <a:srgbClr val="000000"/>
                      </a:solidFill>
                    </a:rPr>
                    <a:t>100</a:t>
                  </a:r>
                  <a:endParaRPr lang="en-US" sz="1200" dirty="0">
                    <a:solidFill>
                      <a:srgbClr val="000000"/>
                    </a:solidFill>
                  </a:endParaRPr>
                </a:p>
              </p:txBody>
            </p:sp>
            <p:sp>
              <p:nvSpPr>
                <p:cNvPr id="25" name="TextBox 21"/>
                <p:cNvSpPr txBox="1"/>
                <p:nvPr/>
              </p:nvSpPr>
              <p:spPr>
                <a:xfrm>
                  <a:off x="6959600" y="5292217"/>
                  <a:ext cx="486649" cy="312967"/>
                </a:xfrm>
                <a:prstGeom prst="rect">
                  <a:avLst/>
                </a:prstGeom>
                <a:noFill/>
              </p:spPr>
              <p:txBody>
                <a:bodyPr vert="horz" wrap="square" rtlCol="0">
                  <a:spAutoFit/>
                </a:bodyPr>
                <a:lstStyle/>
                <a:p>
                  <a:r>
                    <a:rPr lang="en-US" sz="1200" dirty="0" smtClean="0">
                      <a:solidFill>
                        <a:srgbClr val="000000"/>
                      </a:solidFill>
                    </a:rPr>
                    <a:t>200</a:t>
                  </a:r>
                  <a:endParaRPr lang="en-US" sz="1200" dirty="0">
                    <a:solidFill>
                      <a:srgbClr val="000000"/>
                    </a:solidFill>
                  </a:endParaRPr>
                </a:p>
              </p:txBody>
            </p:sp>
            <p:sp>
              <p:nvSpPr>
                <p:cNvPr id="26" name="TextBox 22"/>
                <p:cNvSpPr txBox="1"/>
                <p:nvPr/>
              </p:nvSpPr>
              <p:spPr>
                <a:xfrm>
                  <a:off x="7446249" y="5292217"/>
                  <a:ext cx="482600" cy="312967"/>
                </a:xfrm>
                <a:prstGeom prst="rect">
                  <a:avLst/>
                </a:prstGeom>
                <a:noFill/>
              </p:spPr>
              <p:txBody>
                <a:bodyPr vert="horz" wrap="square" rtlCol="0">
                  <a:spAutoFit/>
                </a:bodyPr>
                <a:lstStyle/>
                <a:p>
                  <a:r>
                    <a:rPr lang="en-US" sz="1200" dirty="0" smtClean="0">
                      <a:solidFill>
                        <a:srgbClr val="000000"/>
                      </a:solidFill>
                    </a:rPr>
                    <a:t>300</a:t>
                  </a:r>
                  <a:endParaRPr lang="en-US" sz="1200" dirty="0">
                    <a:solidFill>
                      <a:srgbClr val="000000"/>
                    </a:solidFill>
                  </a:endParaRPr>
                </a:p>
              </p:txBody>
            </p:sp>
            <p:sp>
              <p:nvSpPr>
                <p:cNvPr id="27" name="TextBox 23"/>
                <p:cNvSpPr txBox="1"/>
                <p:nvPr/>
              </p:nvSpPr>
              <p:spPr>
                <a:xfrm>
                  <a:off x="7827390" y="5292217"/>
                  <a:ext cx="558657" cy="312967"/>
                </a:xfrm>
                <a:prstGeom prst="rect">
                  <a:avLst/>
                </a:prstGeom>
                <a:noFill/>
              </p:spPr>
              <p:txBody>
                <a:bodyPr vert="horz" wrap="square" rtlCol="0">
                  <a:spAutoFit/>
                </a:bodyPr>
                <a:lstStyle/>
                <a:p>
                  <a:r>
                    <a:rPr lang="en-US" sz="1200" dirty="0" smtClean="0">
                      <a:solidFill>
                        <a:srgbClr val="000000"/>
                      </a:solidFill>
                    </a:rPr>
                    <a:t>400</a:t>
                  </a:r>
                  <a:endParaRPr lang="en-US" sz="1200" dirty="0">
                    <a:solidFill>
                      <a:srgbClr val="000000"/>
                    </a:solidFill>
                  </a:endParaRPr>
                </a:p>
              </p:txBody>
            </p:sp>
            <p:sp>
              <p:nvSpPr>
                <p:cNvPr id="28" name="TextBox 24"/>
                <p:cNvSpPr txBox="1"/>
                <p:nvPr/>
              </p:nvSpPr>
              <p:spPr>
                <a:xfrm>
                  <a:off x="6523976" y="1856885"/>
                  <a:ext cx="3073779" cy="347741"/>
                </a:xfrm>
                <a:prstGeom prst="rect">
                  <a:avLst/>
                </a:prstGeom>
                <a:noFill/>
              </p:spPr>
              <p:txBody>
                <a:bodyPr vert="horz" wrap="square" rtlCol="0">
                  <a:spAutoFit/>
                </a:bodyPr>
                <a:lstStyle/>
                <a:p>
                  <a:pPr algn="ctr"/>
                  <a:r>
                    <a:rPr lang="en-US" sz="1400" b="1" dirty="0" smtClean="0">
                      <a:solidFill>
                        <a:srgbClr val="FF6820"/>
                      </a:solidFill>
                    </a:rPr>
                    <a:t>The Monopsonistic Labor Market</a:t>
                  </a:r>
                  <a:endParaRPr lang="en-US" sz="1400" b="1" dirty="0">
                    <a:solidFill>
                      <a:srgbClr val="FF6820"/>
                    </a:solidFill>
                  </a:endParaRPr>
                </a:p>
              </p:txBody>
            </p:sp>
            <p:sp>
              <p:nvSpPr>
                <p:cNvPr id="29" name="TextBox 16"/>
                <p:cNvSpPr txBox="1"/>
                <p:nvPr/>
              </p:nvSpPr>
              <p:spPr>
                <a:xfrm>
                  <a:off x="5725538" y="2111058"/>
                  <a:ext cx="635000" cy="312967"/>
                </a:xfrm>
                <a:prstGeom prst="rect">
                  <a:avLst/>
                </a:prstGeom>
                <a:noFill/>
              </p:spPr>
              <p:txBody>
                <a:bodyPr vert="horz" rtlCol="0">
                  <a:spAutoFit/>
                </a:bodyPr>
                <a:lstStyle/>
                <a:p>
                  <a:pPr algn="ctr"/>
                  <a:r>
                    <a:rPr lang="en-US" sz="1200" dirty="0" smtClean="0">
                      <a:solidFill>
                        <a:srgbClr val="000000"/>
                      </a:solidFill>
                    </a:rPr>
                    <a:t>14</a:t>
                  </a:r>
                  <a:endParaRPr lang="en-US" sz="1200" dirty="0">
                    <a:solidFill>
                      <a:srgbClr val="000000"/>
                    </a:solidFill>
                  </a:endParaRPr>
                </a:p>
              </p:txBody>
            </p:sp>
            <p:sp>
              <p:nvSpPr>
                <p:cNvPr id="30" name="TextBox 23"/>
                <p:cNvSpPr txBox="1"/>
                <p:nvPr/>
              </p:nvSpPr>
              <p:spPr>
                <a:xfrm>
                  <a:off x="8265822" y="5292217"/>
                  <a:ext cx="577427" cy="312967"/>
                </a:xfrm>
                <a:prstGeom prst="rect">
                  <a:avLst/>
                </a:prstGeom>
                <a:noFill/>
              </p:spPr>
              <p:txBody>
                <a:bodyPr vert="horz" wrap="square" rtlCol="0">
                  <a:spAutoFit/>
                </a:bodyPr>
                <a:lstStyle/>
                <a:p>
                  <a:r>
                    <a:rPr lang="en-US" sz="1200" dirty="0" smtClean="0">
                      <a:solidFill>
                        <a:srgbClr val="000000"/>
                      </a:solidFill>
                    </a:rPr>
                    <a:t>500</a:t>
                  </a:r>
                  <a:endParaRPr lang="en-US" sz="1200" dirty="0">
                    <a:solidFill>
                      <a:srgbClr val="000000"/>
                    </a:solidFill>
                  </a:endParaRPr>
                </a:p>
              </p:txBody>
            </p:sp>
            <p:sp>
              <p:nvSpPr>
                <p:cNvPr id="31" name="TextBox 23"/>
                <p:cNvSpPr txBox="1"/>
                <p:nvPr/>
              </p:nvSpPr>
              <p:spPr>
                <a:xfrm>
                  <a:off x="8797979" y="5292217"/>
                  <a:ext cx="502468" cy="312967"/>
                </a:xfrm>
                <a:prstGeom prst="rect">
                  <a:avLst/>
                </a:prstGeom>
                <a:noFill/>
              </p:spPr>
              <p:txBody>
                <a:bodyPr vert="horz" wrap="square" rtlCol="0">
                  <a:spAutoFit/>
                </a:bodyPr>
                <a:lstStyle/>
                <a:p>
                  <a:r>
                    <a:rPr lang="en-US" sz="1200" dirty="0" smtClean="0">
                      <a:solidFill>
                        <a:srgbClr val="000000"/>
                      </a:solidFill>
                    </a:rPr>
                    <a:t>600</a:t>
                  </a:r>
                  <a:endParaRPr lang="en-US" sz="1200" dirty="0">
                    <a:solidFill>
                      <a:srgbClr val="000000"/>
                    </a:solidFill>
                  </a:endParaRPr>
                </a:p>
              </p:txBody>
            </p:sp>
            <p:sp>
              <p:nvSpPr>
                <p:cNvPr id="32" name="TextBox 23"/>
                <p:cNvSpPr txBox="1"/>
                <p:nvPr/>
              </p:nvSpPr>
              <p:spPr>
                <a:xfrm>
                  <a:off x="9281243" y="5288644"/>
                  <a:ext cx="476405" cy="312967"/>
                </a:xfrm>
                <a:prstGeom prst="rect">
                  <a:avLst/>
                </a:prstGeom>
                <a:noFill/>
              </p:spPr>
              <p:txBody>
                <a:bodyPr vert="horz" wrap="square" rtlCol="0">
                  <a:spAutoFit/>
                </a:bodyPr>
                <a:lstStyle/>
                <a:p>
                  <a:r>
                    <a:rPr lang="en-US" sz="1200" dirty="0" smtClean="0">
                      <a:solidFill>
                        <a:srgbClr val="000000"/>
                      </a:solidFill>
                    </a:rPr>
                    <a:t>700</a:t>
                  </a:r>
                  <a:endParaRPr lang="en-US" sz="1200" dirty="0">
                    <a:solidFill>
                      <a:srgbClr val="000000"/>
                    </a:solidFill>
                  </a:endParaRPr>
                </a:p>
              </p:txBody>
            </p:sp>
            <p:sp>
              <p:nvSpPr>
                <p:cNvPr id="33" name="TextBox 18"/>
                <p:cNvSpPr txBox="1"/>
                <p:nvPr/>
              </p:nvSpPr>
              <p:spPr>
                <a:xfrm>
                  <a:off x="5801738" y="3939858"/>
                  <a:ext cx="558800" cy="312967"/>
                </a:xfrm>
                <a:prstGeom prst="rect">
                  <a:avLst/>
                </a:prstGeom>
                <a:noFill/>
              </p:spPr>
              <p:txBody>
                <a:bodyPr vert="horz" wrap="square" rtlCol="0">
                  <a:spAutoFit/>
                </a:bodyPr>
                <a:lstStyle/>
                <a:p>
                  <a:pPr algn="ctr"/>
                  <a:r>
                    <a:rPr lang="en-US" sz="1200" dirty="0" smtClean="0">
                      <a:solidFill>
                        <a:srgbClr val="000000"/>
                      </a:solidFill>
                    </a:rPr>
                    <a:t>6</a:t>
                  </a:r>
                  <a:endParaRPr lang="en-US" sz="1200" dirty="0">
                    <a:solidFill>
                      <a:srgbClr val="000000"/>
                    </a:solidFill>
                  </a:endParaRPr>
                </a:p>
              </p:txBody>
            </p:sp>
            <p:sp>
              <p:nvSpPr>
                <p:cNvPr id="34" name="TextBox 18"/>
                <p:cNvSpPr txBox="1"/>
                <p:nvPr/>
              </p:nvSpPr>
              <p:spPr>
                <a:xfrm>
                  <a:off x="5801738" y="4397058"/>
                  <a:ext cx="558800" cy="312967"/>
                </a:xfrm>
                <a:prstGeom prst="rect">
                  <a:avLst/>
                </a:prstGeom>
                <a:noFill/>
              </p:spPr>
              <p:txBody>
                <a:bodyPr vert="horz" wrap="square" rtlCol="0">
                  <a:spAutoFit/>
                </a:bodyPr>
                <a:lstStyle/>
                <a:p>
                  <a:pPr algn="ctr"/>
                  <a:r>
                    <a:rPr lang="en-US" sz="1200" dirty="0">
                      <a:solidFill>
                        <a:srgbClr val="000000"/>
                      </a:solidFill>
                    </a:rPr>
                    <a:t>4</a:t>
                  </a:r>
                </a:p>
              </p:txBody>
            </p:sp>
            <p:sp>
              <p:nvSpPr>
                <p:cNvPr id="35" name="TextBox 18"/>
                <p:cNvSpPr txBox="1"/>
                <p:nvPr/>
              </p:nvSpPr>
              <p:spPr>
                <a:xfrm>
                  <a:off x="5801738" y="4854259"/>
                  <a:ext cx="558800" cy="312967"/>
                </a:xfrm>
                <a:prstGeom prst="rect">
                  <a:avLst/>
                </a:prstGeom>
                <a:noFill/>
              </p:spPr>
              <p:txBody>
                <a:bodyPr vert="horz" wrap="square" rtlCol="0">
                  <a:spAutoFit/>
                </a:bodyPr>
                <a:lstStyle/>
                <a:p>
                  <a:pPr algn="ctr"/>
                  <a:r>
                    <a:rPr lang="en-US" sz="1200" dirty="0" smtClean="0">
                      <a:solidFill>
                        <a:srgbClr val="000000"/>
                      </a:solidFill>
                    </a:rPr>
                    <a:t>2</a:t>
                  </a:r>
                  <a:endParaRPr lang="en-US" sz="1200" dirty="0">
                    <a:solidFill>
                      <a:srgbClr val="000000"/>
                    </a:solidFill>
                  </a:endParaRPr>
                </a:p>
              </p:txBody>
            </p:sp>
            <p:sp>
              <p:nvSpPr>
                <p:cNvPr id="36" name="TextBox 7"/>
                <p:cNvSpPr txBox="1"/>
                <p:nvPr/>
              </p:nvSpPr>
              <p:spPr>
                <a:xfrm>
                  <a:off x="8958609" y="2323768"/>
                  <a:ext cx="914400" cy="521612"/>
                </a:xfrm>
                <a:prstGeom prst="rect">
                  <a:avLst/>
                </a:prstGeom>
                <a:noFill/>
              </p:spPr>
              <p:txBody>
                <a:bodyPr vert="horz" rtlCol="0">
                  <a:spAutoFit/>
                </a:bodyPr>
                <a:lstStyle/>
                <a:p>
                  <a:pPr algn="ctr"/>
                  <a:r>
                    <a:rPr lang="en-US" sz="1200" dirty="0" smtClean="0">
                      <a:solidFill>
                        <a:srgbClr val="000000"/>
                      </a:solidFill>
                    </a:rPr>
                    <a:t>Supply of Labor</a:t>
                  </a:r>
                  <a:endParaRPr lang="en-US" sz="1200" dirty="0">
                    <a:solidFill>
                      <a:srgbClr val="000000"/>
                    </a:solidFill>
                  </a:endParaRPr>
                </a:p>
              </p:txBody>
            </p:sp>
            <p:sp>
              <p:nvSpPr>
                <p:cNvPr id="64" name="TextBox 18"/>
                <p:cNvSpPr txBox="1"/>
                <p:nvPr/>
              </p:nvSpPr>
              <p:spPr>
                <a:xfrm>
                  <a:off x="5810416" y="4131034"/>
                  <a:ext cx="558800" cy="312967"/>
                </a:xfrm>
                <a:prstGeom prst="rect">
                  <a:avLst/>
                </a:prstGeom>
                <a:noFill/>
              </p:spPr>
              <p:txBody>
                <a:bodyPr vert="horz" wrap="square" rtlCol="0">
                  <a:spAutoFit/>
                </a:bodyPr>
                <a:lstStyle/>
                <a:p>
                  <a:pPr algn="ctr"/>
                  <a:r>
                    <a:rPr lang="en-US" sz="1200" b="1" dirty="0" smtClean="0">
                      <a:solidFill>
                        <a:srgbClr val="FF0000"/>
                      </a:solidFill>
                    </a:rPr>
                    <a:t>We</a:t>
                  </a:r>
                  <a:endParaRPr lang="en-US" sz="1200" b="1" dirty="0">
                    <a:solidFill>
                      <a:srgbClr val="FF0000"/>
                    </a:solidFill>
                  </a:endParaRPr>
                </a:p>
              </p:txBody>
            </p:sp>
            <p:sp>
              <p:nvSpPr>
                <p:cNvPr id="69" name="TextBox 7"/>
                <p:cNvSpPr txBox="1"/>
                <p:nvPr/>
              </p:nvSpPr>
              <p:spPr>
                <a:xfrm>
                  <a:off x="7588886" y="2201263"/>
                  <a:ext cx="914400" cy="312967"/>
                </a:xfrm>
                <a:prstGeom prst="rect">
                  <a:avLst/>
                </a:prstGeom>
                <a:noFill/>
              </p:spPr>
              <p:txBody>
                <a:bodyPr vert="horz" rtlCol="0">
                  <a:spAutoFit/>
                </a:bodyPr>
                <a:lstStyle/>
                <a:p>
                  <a:pPr algn="ctr"/>
                  <a:r>
                    <a:rPr lang="en-US" sz="1200" dirty="0" smtClean="0">
                      <a:solidFill>
                        <a:srgbClr val="000000"/>
                      </a:solidFill>
                    </a:rPr>
                    <a:t>MRC</a:t>
                  </a:r>
                  <a:endParaRPr lang="en-US" sz="1200" dirty="0">
                    <a:solidFill>
                      <a:srgbClr val="000000"/>
                    </a:solidFill>
                  </a:endParaRPr>
                </a:p>
              </p:txBody>
            </p:sp>
            <p:cxnSp>
              <p:nvCxnSpPr>
                <p:cNvPr id="72" name="Straight Connector 9"/>
                <p:cNvCxnSpPr/>
                <p:nvPr/>
              </p:nvCxnSpPr>
              <p:spPr>
                <a:xfrm>
                  <a:off x="7301905" y="3296526"/>
                  <a:ext cx="0" cy="2004137"/>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4" name="Straight Connector 8"/>
                <p:cNvCxnSpPr/>
                <p:nvPr/>
              </p:nvCxnSpPr>
              <p:spPr>
                <a:xfrm flipV="1">
                  <a:off x="6259226" y="4267529"/>
                  <a:ext cx="1024831" cy="3106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grpSp>
        <p:cxnSp>
          <p:nvCxnSpPr>
            <p:cNvPr id="11" name="Straight Connector 10"/>
            <p:cNvCxnSpPr/>
            <p:nvPr/>
          </p:nvCxnSpPr>
          <p:spPr>
            <a:xfrm flipV="1">
              <a:off x="4891137" y="2618578"/>
              <a:ext cx="3097796" cy="2222486"/>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4818676" y="2427060"/>
              <a:ext cx="1728244" cy="230390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77" name="TextBox 76"/>
          <p:cNvSpPr txBox="1"/>
          <p:nvPr/>
        </p:nvSpPr>
        <p:spPr>
          <a:xfrm>
            <a:off x="0" y="1982569"/>
            <a:ext cx="4131792" cy="3693319"/>
          </a:xfrm>
          <a:prstGeom prst="rect">
            <a:avLst/>
          </a:prstGeom>
          <a:noFill/>
        </p:spPr>
        <p:txBody>
          <a:bodyPr wrap="square" rtlCol="0">
            <a:spAutoFit/>
          </a:bodyPr>
          <a:lstStyle/>
          <a:p>
            <a:r>
              <a:rPr lang="en-US" b="1" dirty="0" smtClean="0">
                <a:solidFill>
                  <a:srgbClr val="0000CC"/>
                </a:solidFill>
              </a:rPr>
              <a:t>Observe from the graph:</a:t>
            </a:r>
          </a:p>
          <a:p>
            <a:pPr marL="285750" indent="-285750">
              <a:buFont typeface="Arial" pitchFamily="34" charset="0"/>
              <a:buChar char="•"/>
            </a:pPr>
            <a:r>
              <a:rPr lang="en-US" dirty="0" smtClean="0"/>
              <a:t>Because the single employer must raise wages to attract more workers, it will always cost the firm more to hire one more worker than the wage it has to pay that worker.</a:t>
            </a:r>
          </a:p>
          <a:p>
            <a:pPr marL="285750" indent="-285750">
              <a:buFont typeface="Arial" pitchFamily="34" charset="0"/>
              <a:buChar char="•"/>
            </a:pPr>
            <a:r>
              <a:rPr lang="en-US" dirty="0" smtClean="0"/>
              <a:t>Wages must be risen for all workers!</a:t>
            </a:r>
          </a:p>
          <a:p>
            <a:pPr marL="285750" indent="-285750">
              <a:buFont typeface="Arial" pitchFamily="34" charset="0"/>
              <a:buChar char="•"/>
            </a:pPr>
            <a:r>
              <a:rPr lang="en-US" dirty="0" smtClean="0"/>
              <a:t>The MRC rises faster than the wage rate. </a:t>
            </a:r>
          </a:p>
          <a:p>
            <a:pPr marL="285750" indent="-285750">
              <a:buFont typeface="Arial" pitchFamily="34" charset="0"/>
              <a:buChar char="•"/>
            </a:pPr>
            <a:r>
              <a:rPr lang="en-US" dirty="0" smtClean="0"/>
              <a:t>As a result, the firm will hire fewer workers and pay them lower wages than would be paid in a perfectly competitive labor market!</a:t>
            </a:r>
            <a:endParaRPr lang="en-US" dirty="0"/>
          </a:p>
        </p:txBody>
      </p:sp>
      <p:sp>
        <p:nvSpPr>
          <p:cNvPr id="78" name="TextBox 77"/>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Profit Maximization</a:t>
            </a:r>
            <a:endParaRPr lang="en-US" sz="1400" i="1" dirty="0">
              <a:latin typeface="Lucida Sans - 18"/>
            </a:endParaRPr>
          </a:p>
        </p:txBody>
      </p:sp>
    </p:spTree>
    <p:extLst>
      <p:ext uri="{BB962C8B-B14F-4D97-AF65-F5344CB8AC3E}">
        <p14:creationId xmlns:p14="http://schemas.microsoft.com/office/powerpoint/2010/main" val="365534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Employment in Perfectly Competitive vs. Monopsonistic Markets</a:t>
            </a:r>
          </a:p>
          <a:p>
            <a:r>
              <a:rPr lang="en-US" dirty="0" smtClean="0"/>
              <a:t>Due to its wage-making ability, a monopsonist will employ fewer workers and pay lower wages than would be hired in a perfectly competitive labor market.</a:t>
            </a:r>
          </a:p>
        </p:txBody>
      </p:sp>
      <p:grpSp>
        <p:nvGrpSpPr>
          <p:cNvPr id="37" name="Group 36"/>
          <p:cNvGrpSpPr/>
          <p:nvPr/>
        </p:nvGrpSpPr>
        <p:grpSpPr>
          <a:xfrm>
            <a:off x="108143" y="1714500"/>
            <a:ext cx="9112055" cy="3394259"/>
            <a:chOff x="-95046" y="2019301"/>
            <a:chExt cx="9112055" cy="3394259"/>
          </a:xfrm>
        </p:grpSpPr>
        <p:grpSp>
          <p:nvGrpSpPr>
            <p:cNvPr id="9" name="Group 8"/>
            <p:cNvGrpSpPr/>
            <p:nvPr/>
          </p:nvGrpSpPr>
          <p:grpSpPr>
            <a:xfrm>
              <a:off x="4112946" y="2019301"/>
              <a:ext cx="4904063" cy="3394259"/>
              <a:chOff x="4008120" y="1808719"/>
              <a:chExt cx="5212077" cy="3607446"/>
            </a:xfrm>
          </p:grpSpPr>
          <p:grpSp>
            <p:nvGrpSpPr>
              <p:cNvPr id="10" name="Group 9"/>
              <p:cNvGrpSpPr/>
              <p:nvPr/>
            </p:nvGrpSpPr>
            <p:grpSpPr>
              <a:xfrm>
                <a:off x="4008120" y="1808719"/>
                <a:ext cx="5212077" cy="3607446"/>
                <a:chOff x="5578273" y="1856885"/>
                <a:chExt cx="4617370" cy="3834999"/>
              </a:xfrm>
            </p:grpSpPr>
            <p:sp>
              <p:nvSpPr>
                <p:cNvPr id="12" name="TextBox 11"/>
                <p:cNvSpPr txBox="1"/>
                <p:nvPr/>
              </p:nvSpPr>
              <p:spPr>
                <a:xfrm>
                  <a:off x="9558690" y="5309369"/>
                  <a:ext cx="584200" cy="382515"/>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L</a:t>
                  </a:r>
                  <a:endParaRPr lang="en-US" sz="1600" baseline="-25000" dirty="0">
                    <a:solidFill>
                      <a:srgbClr val="000000"/>
                    </a:solidFill>
                  </a:endParaRPr>
                </a:p>
              </p:txBody>
            </p:sp>
            <p:grpSp>
              <p:nvGrpSpPr>
                <p:cNvPr id="13" name="Group 25"/>
                <p:cNvGrpSpPr/>
                <p:nvPr/>
              </p:nvGrpSpPr>
              <p:grpSpPr>
                <a:xfrm>
                  <a:off x="5578273" y="1856885"/>
                  <a:ext cx="4617370" cy="3748299"/>
                  <a:chOff x="5578273" y="1856885"/>
                  <a:chExt cx="4617370" cy="3748299"/>
                </a:xfrm>
              </p:grpSpPr>
              <p:cxnSp>
                <p:nvCxnSpPr>
                  <p:cNvPr id="14" name="Straight Connector 13"/>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5"/>
                  <p:cNvSpPr txBox="1"/>
                  <p:nvPr/>
                </p:nvSpPr>
                <p:spPr>
                  <a:xfrm rot="16200000">
                    <a:off x="4405282" y="3172736"/>
                    <a:ext cx="2635765" cy="289784"/>
                  </a:xfrm>
                  <a:prstGeom prst="rect">
                    <a:avLst/>
                  </a:prstGeom>
                  <a:noFill/>
                </p:spPr>
                <p:txBody>
                  <a:bodyPr vert="horz" wrap="square" rtlCol="0">
                    <a:spAutoFit/>
                  </a:bodyPr>
                  <a:lstStyle/>
                  <a:p>
                    <a:r>
                      <a:rPr lang="en-US" sz="1400" dirty="0" smtClean="0">
                        <a:solidFill>
                          <a:srgbClr val="000000"/>
                        </a:solidFill>
                      </a:rPr>
                      <a:t>MRP = P</a:t>
                    </a:r>
                    <a:r>
                      <a:rPr lang="en-US" sz="1400" baseline="-25000" dirty="0" smtClean="0">
                        <a:solidFill>
                          <a:srgbClr val="000000"/>
                        </a:solidFill>
                      </a:rPr>
                      <a:t>L </a:t>
                    </a:r>
                    <a:r>
                      <a:rPr lang="en-US" sz="1400" dirty="0" smtClean="0">
                        <a:solidFill>
                          <a:srgbClr val="000000"/>
                        </a:solidFill>
                      </a:rPr>
                      <a:t>(wage rate)</a:t>
                    </a:r>
                    <a:endParaRPr lang="en-US" sz="1400" dirty="0">
                      <a:solidFill>
                        <a:srgbClr val="000000"/>
                      </a:solidFill>
                    </a:endParaRPr>
                  </a:p>
                </p:txBody>
              </p:sp>
              <p:cxnSp>
                <p:nvCxnSpPr>
                  <p:cNvPr id="17"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7"/>
                  <p:cNvSpPr txBox="1"/>
                  <p:nvPr/>
                </p:nvSpPr>
                <p:spPr>
                  <a:xfrm>
                    <a:off x="9281243" y="4854259"/>
                    <a:ext cx="914400" cy="312967"/>
                  </a:xfrm>
                  <a:prstGeom prst="rect">
                    <a:avLst/>
                  </a:prstGeom>
                  <a:noFill/>
                </p:spPr>
                <p:txBody>
                  <a:bodyPr vert="horz" rtlCol="0">
                    <a:spAutoFit/>
                  </a:bodyPr>
                  <a:lstStyle/>
                  <a:p>
                    <a:r>
                      <a:rPr lang="en-US" sz="1200" dirty="0" smtClean="0">
                        <a:solidFill>
                          <a:srgbClr val="000000"/>
                        </a:solidFill>
                      </a:rPr>
                      <a:t>D=MRP</a:t>
                    </a:r>
                    <a:endParaRPr lang="en-US" sz="1200" dirty="0">
                      <a:solidFill>
                        <a:srgbClr val="000000"/>
                      </a:solidFill>
                    </a:endParaRPr>
                  </a:p>
                </p:txBody>
              </p:sp>
              <p:cxnSp>
                <p:nvCxnSpPr>
                  <p:cNvPr id="19" name="Straight Connector 8"/>
                  <p:cNvCxnSpPr/>
                  <p:nvPr/>
                </p:nvCxnSpPr>
                <p:spPr>
                  <a:xfrm flipV="1">
                    <a:off x="6243573" y="3345413"/>
                    <a:ext cx="1058332" cy="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1" name="TextBox 16"/>
                  <p:cNvSpPr txBox="1"/>
                  <p:nvPr/>
                </p:nvSpPr>
                <p:spPr>
                  <a:xfrm>
                    <a:off x="5801738" y="2568258"/>
                    <a:ext cx="457488" cy="312967"/>
                  </a:xfrm>
                  <a:prstGeom prst="rect">
                    <a:avLst/>
                  </a:prstGeom>
                  <a:noFill/>
                </p:spPr>
                <p:txBody>
                  <a:bodyPr vert="horz" wrap="square" rtlCol="0">
                    <a:spAutoFit/>
                  </a:bodyPr>
                  <a:lstStyle/>
                  <a:p>
                    <a:pPr algn="ctr"/>
                    <a:r>
                      <a:rPr lang="en-US" sz="1200" dirty="0" smtClean="0">
                        <a:solidFill>
                          <a:srgbClr val="000000"/>
                        </a:solidFill>
                      </a:rPr>
                      <a:t>12</a:t>
                    </a:r>
                    <a:endParaRPr lang="en-US" sz="1200" dirty="0">
                      <a:solidFill>
                        <a:srgbClr val="000000"/>
                      </a:solidFill>
                    </a:endParaRPr>
                  </a:p>
                </p:txBody>
              </p:sp>
              <p:sp>
                <p:nvSpPr>
                  <p:cNvPr id="22" name="TextBox 17"/>
                  <p:cNvSpPr txBox="1"/>
                  <p:nvPr/>
                </p:nvSpPr>
                <p:spPr>
                  <a:xfrm>
                    <a:off x="5725538" y="3021885"/>
                    <a:ext cx="635000" cy="312967"/>
                  </a:xfrm>
                  <a:prstGeom prst="rect">
                    <a:avLst/>
                  </a:prstGeom>
                  <a:noFill/>
                </p:spPr>
                <p:txBody>
                  <a:bodyPr vert="horz" rtlCol="0">
                    <a:spAutoFit/>
                  </a:bodyPr>
                  <a:lstStyle/>
                  <a:p>
                    <a:pPr algn="ctr"/>
                    <a:r>
                      <a:rPr lang="en-US" sz="1200" dirty="0" smtClean="0">
                        <a:solidFill>
                          <a:srgbClr val="000000"/>
                        </a:solidFill>
                      </a:rPr>
                      <a:t>10</a:t>
                    </a:r>
                    <a:endParaRPr lang="en-US" sz="1200" dirty="0">
                      <a:solidFill>
                        <a:srgbClr val="000000"/>
                      </a:solidFill>
                    </a:endParaRPr>
                  </a:p>
                </p:txBody>
              </p:sp>
              <p:sp>
                <p:nvSpPr>
                  <p:cNvPr id="23" name="TextBox 18"/>
                  <p:cNvSpPr txBox="1"/>
                  <p:nvPr/>
                </p:nvSpPr>
                <p:spPr>
                  <a:xfrm>
                    <a:off x="5801738" y="3479085"/>
                    <a:ext cx="558800" cy="312967"/>
                  </a:xfrm>
                  <a:prstGeom prst="rect">
                    <a:avLst/>
                  </a:prstGeom>
                  <a:noFill/>
                </p:spPr>
                <p:txBody>
                  <a:bodyPr vert="horz" wrap="square" rtlCol="0">
                    <a:spAutoFit/>
                  </a:bodyPr>
                  <a:lstStyle/>
                  <a:p>
                    <a:pPr algn="ctr"/>
                    <a:r>
                      <a:rPr lang="en-US" sz="1200" dirty="0">
                        <a:solidFill>
                          <a:srgbClr val="000000"/>
                        </a:solidFill>
                      </a:rPr>
                      <a:t>8</a:t>
                    </a:r>
                  </a:p>
                </p:txBody>
              </p:sp>
              <p:sp>
                <p:nvSpPr>
                  <p:cNvPr id="24" name="TextBox 20"/>
                  <p:cNvSpPr txBox="1"/>
                  <p:nvPr/>
                </p:nvSpPr>
                <p:spPr>
                  <a:xfrm>
                    <a:off x="6422148" y="5292217"/>
                    <a:ext cx="490701" cy="312967"/>
                  </a:xfrm>
                  <a:prstGeom prst="rect">
                    <a:avLst/>
                  </a:prstGeom>
                  <a:noFill/>
                </p:spPr>
                <p:txBody>
                  <a:bodyPr vert="horz" wrap="square" rtlCol="0">
                    <a:spAutoFit/>
                  </a:bodyPr>
                  <a:lstStyle/>
                  <a:p>
                    <a:r>
                      <a:rPr lang="en-US" sz="1200" dirty="0" smtClean="0">
                        <a:solidFill>
                          <a:srgbClr val="000000"/>
                        </a:solidFill>
                      </a:rPr>
                      <a:t>100</a:t>
                    </a:r>
                    <a:endParaRPr lang="en-US" sz="1200" dirty="0">
                      <a:solidFill>
                        <a:srgbClr val="000000"/>
                      </a:solidFill>
                    </a:endParaRPr>
                  </a:p>
                </p:txBody>
              </p:sp>
              <p:sp>
                <p:nvSpPr>
                  <p:cNvPr id="25" name="TextBox 21"/>
                  <p:cNvSpPr txBox="1"/>
                  <p:nvPr/>
                </p:nvSpPr>
                <p:spPr>
                  <a:xfrm>
                    <a:off x="6959600" y="5292217"/>
                    <a:ext cx="486649" cy="312967"/>
                  </a:xfrm>
                  <a:prstGeom prst="rect">
                    <a:avLst/>
                  </a:prstGeom>
                  <a:noFill/>
                </p:spPr>
                <p:txBody>
                  <a:bodyPr vert="horz" wrap="square" rtlCol="0">
                    <a:spAutoFit/>
                  </a:bodyPr>
                  <a:lstStyle/>
                  <a:p>
                    <a:r>
                      <a:rPr lang="en-US" sz="1200" dirty="0" smtClean="0">
                        <a:solidFill>
                          <a:srgbClr val="000000"/>
                        </a:solidFill>
                      </a:rPr>
                      <a:t>200</a:t>
                    </a:r>
                    <a:endParaRPr lang="en-US" sz="1200" dirty="0">
                      <a:solidFill>
                        <a:srgbClr val="000000"/>
                      </a:solidFill>
                    </a:endParaRPr>
                  </a:p>
                </p:txBody>
              </p:sp>
              <p:sp>
                <p:nvSpPr>
                  <p:cNvPr id="26" name="TextBox 22"/>
                  <p:cNvSpPr txBox="1"/>
                  <p:nvPr/>
                </p:nvSpPr>
                <p:spPr>
                  <a:xfrm>
                    <a:off x="7446249" y="5292217"/>
                    <a:ext cx="482600" cy="312967"/>
                  </a:xfrm>
                  <a:prstGeom prst="rect">
                    <a:avLst/>
                  </a:prstGeom>
                  <a:noFill/>
                </p:spPr>
                <p:txBody>
                  <a:bodyPr vert="horz" wrap="square" rtlCol="0">
                    <a:spAutoFit/>
                  </a:bodyPr>
                  <a:lstStyle/>
                  <a:p>
                    <a:r>
                      <a:rPr lang="en-US" sz="1200" dirty="0" smtClean="0">
                        <a:solidFill>
                          <a:srgbClr val="000000"/>
                        </a:solidFill>
                      </a:rPr>
                      <a:t>300</a:t>
                    </a:r>
                    <a:endParaRPr lang="en-US" sz="1200" dirty="0">
                      <a:solidFill>
                        <a:srgbClr val="000000"/>
                      </a:solidFill>
                    </a:endParaRPr>
                  </a:p>
                </p:txBody>
              </p:sp>
              <p:sp>
                <p:nvSpPr>
                  <p:cNvPr id="27" name="TextBox 23"/>
                  <p:cNvSpPr txBox="1"/>
                  <p:nvPr/>
                </p:nvSpPr>
                <p:spPr>
                  <a:xfrm>
                    <a:off x="7827390" y="5292217"/>
                    <a:ext cx="558657" cy="312967"/>
                  </a:xfrm>
                  <a:prstGeom prst="rect">
                    <a:avLst/>
                  </a:prstGeom>
                  <a:noFill/>
                </p:spPr>
                <p:txBody>
                  <a:bodyPr vert="horz" wrap="square" rtlCol="0">
                    <a:spAutoFit/>
                  </a:bodyPr>
                  <a:lstStyle/>
                  <a:p>
                    <a:r>
                      <a:rPr lang="en-US" sz="1200" dirty="0" smtClean="0">
                        <a:solidFill>
                          <a:srgbClr val="000000"/>
                        </a:solidFill>
                      </a:rPr>
                      <a:t>400</a:t>
                    </a:r>
                    <a:endParaRPr lang="en-US" sz="1200" dirty="0">
                      <a:solidFill>
                        <a:srgbClr val="000000"/>
                      </a:solidFill>
                    </a:endParaRPr>
                  </a:p>
                </p:txBody>
              </p:sp>
              <p:sp>
                <p:nvSpPr>
                  <p:cNvPr id="28" name="TextBox 24"/>
                  <p:cNvSpPr txBox="1"/>
                  <p:nvPr/>
                </p:nvSpPr>
                <p:spPr>
                  <a:xfrm>
                    <a:off x="6523976" y="1856885"/>
                    <a:ext cx="3073779" cy="347741"/>
                  </a:xfrm>
                  <a:prstGeom prst="rect">
                    <a:avLst/>
                  </a:prstGeom>
                  <a:noFill/>
                </p:spPr>
                <p:txBody>
                  <a:bodyPr vert="horz" wrap="square" rtlCol="0">
                    <a:spAutoFit/>
                  </a:bodyPr>
                  <a:lstStyle/>
                  <a:p>
                    <a:pPr algn="ctr"/>
                    <a:r>
                      <a:rPr lang="en-US" sz="1400" b="1" dirty="0" smtClean="0">
                        <a:solidFill>
                          <a:srgbClr val="FF6820"/>
                        </a:solidFill>
                      </a:rPr>
                      <a:t>The Monopsonistic Labor Market</a:t>
                    </a:r>
                    <a:endParaRPr lang="en-US" sz="1400" b="1" dirty="0">
                      <a:solidFill>
                        <a:srgbClr val="FF6820"/>
                      </a:solidFill>
                    </a:endParaRPr>
                  </a:p>
                </p:txBody>
              </p:sp>
              <p:sp>
                <p:nvSpPr>
                  <p:cNvPr id="29" name="TextBox 16"/>
                  <p:cNvSpPr txBox="1"/>
                  <p:nvPr/>
                </p:nvSpPr>
                <p:spPr>
                  <a:xfrm>
                    <a:off x="5725538" y="2111058"/>
                    <a:ext cx="635000" cy="312967"/>
                  </a:xfrm>
                  <a:prstGeom prst="rect">
                    <a:avLst/>
                  </a:prstGeom>
                  <a:noFill/>
                </p:spPr>
                <p:txBody>
                  <a:bodyPr vert="horz" rtlCol="0">
                    <a:spAutoFit/>
                  </a:bodyPr>
                  <a:lstStyle/>
                  <a:p>
                    <a:pPr algn="ctr"/>
                    <a:r>
                      <a:rPr lang="en-US" sz="1200" dirty="0" smtClean="0">
                        <a:solidFill>
                          <a:srgbClr val="000000"/>
                        </a:solidFill>
                      </a:rPr>
                      <a:t>14</a:t>
                    </a:r>
                    <a:endParaRPr lang="en-US" sz="1200" dirty="0">
                      <a:solidFill>
                        <a:srgbClr val="000000"/>
                      </a:solidFill>
                    </a:endParaRPr>
                  </a:p>
                </p:txBody>
              </p:sp>
              <p:sp>
                <p:nvSpPr>
                  <p:cNvPr id="30" name="TextBox 23"/>
                  <p:cNvSpPr txBox="1"/>
                  <p:nvPr/>
                </p:nvSpPr>
                <p:spPr>
                  <a:xfrm>
                    <a:off x="8265822" y="5292217"/>
                    <a:ext cx="577427" cy="312967"/>
                  </a:xfrm>
                  <a:prstGeom prst="rect">
                    <a:avLst/>
                  </a:prstGeom>
                  <a:noFill/>
                </p:spPr>
                <p:txBody>
                  <a:bodyPr vert="horz" wrap="square" rtlCol="0">
                    <a:spAutoFit/>
                  </a:bodyPr>
                  <a:lstStyle/>
                  <a:p>
                    <a:r>
                      <a:rPr lang="en-US" sz="1200" dirty="0" smtClean="0">
                        <a:solidFill>
                          <a:srgbClr val="000000"/>
                        </a:solidFill>
                      </a:rPr>
                      <a:t>500</a:t>
                    </a:r>
                    <a:endParaRPr lang="en-US" sz="1200" dirty="0">
                      <a:solidFill>
                        <a:srgbClr val="000000"/>
                      </a:solidFill>
                    </a:endParaRPr>
                  </a:p>
                </p:txBody>
              </p:sp>
              <p:sp>
                <p:nvSpPr>
                  <p:cNvPr id="31" name="TextBox 23"/>
                  <p:cNvSpPr txBox="1"/>
                  <p:nvPr/>
                </p:nvSpPr>
                <p:spPr>
                  <a:xfrm>
                    <a:off x="8797979" y="5292217"/>
                    <a:ext cx="502468" cy="312967"/>
                  </a:xfrm>
                  <a:prstGeom prst="rect">
                    <a:avLst/>
                  </a:prstGeom>
                  <a:noFill/>
                </p:spPr>
                <p:txBody>
                  <a:bodyPr vert="horz" wrap="square" rtlCol="0">
                    <a:spAutoFit/>
                  </a:bodyPr>
                  <a:lstStyle/>
                  <a:p>
                    <a:r>
                      <a:rPr lang="en-US" sz="1200" dirty="0" smtClean="0">
                        <a:solidFill>
                          <a:srgbClr val="000000"/>
                        </a:solidFill>
                      </a:rPr>
                      <a:t>600</a:t>
                    </a:r>
                    <a:endParaRPr lang="en-US" sz="1200" dirty="0">
                      <a:solidFill>
                        <a:srgbClr val="000000"/>
                      </a:solidFill>
                    </a:endParaRPr>
                  </a:p>
                </p:txBody>
              </p:sp>
              <p:sp>
                <p:nvSpPr>
                  <p:cNvPr id="32" name="TextBox 23"/>
                  <p:cNvSpPr txBox="1"/>
                  <p:nvPr/>
                </p:nvSpPr>
                <p:spPr>
                  <a:xfrm>
                    <a:off x="9281243" y="5288644"/>
                    <a:ext cx="476405" cy="312967"/>
                  </a:xfrm>
                  <a:prstGeom prst="rect">
                    <a:avLst/>
                  </a:prstGeom>
                  <a:noFill/>
                </p:spPr>
                <p:txBody>
                  <a:bodyPr vert="horz" wrap="square" rtlCol="0">
                    <a:spAutoFit/>
                  </a:bodyPr>
                  <a:lstStyle/>
                  <a:p>
                    <a:r>
                      <a:rPr lang="en-US" sz="1200" dirty="0" smtClean="0">
                        <a:solidFill>
                          <a:srgbClr val="000000"/>
                        </a:solidFill>
                      </a:rPr>
                      <a:t>700</a:t>
                    </a:r>
                    <a:endParaRPr lang="en-US" sz="1200" dirty="0">
                      <a:solidFill>
                        <a:srgbClr val="000000"/>
                      </a:solidFill>
                    </a:endParaRPr>
                  </a:p>
                </p:txBody>
              </p:sp>
              <p:sp>
                <p:nvSpPr>
                  <p:cNvPr id="33" name="TextBox 18"/>
                  <p:cNvSpPr txBox="1"/>
                  <p:nvPr/>
                </p:nvSpPr>
                <p:spPr>
                  <a:xfrm>
                    <a:off x="5801738" y="3939858"/>
                    <a:ext cx="558800" cy="312967"/>
                  </a:xfrm>
                  <a:prstGeom prst="rect">
                    <a:avLst/>
                  </a:prstGeom>
                  <a:noFill/>
                </p:spPr>
                <p:txBody>
                  <a:bodyPr vert="horz" wrap="square" rtlCol="0">
                    <a:spAutoFit/>
                  </a:bodyPr>
                  <a:lstStyle/>
                  <a:p>
                    <a:pPr algn="ctr"/>
                    <a:r>
                      <a:rPr lang="en-US" sz="1200" dirty="0" smtClean="0">
                        <a:solidFill>
                          <a:srgbClr val="000000"/>
                        </a:solidFill>
                      </a:rPr>
                      <a:t>6</a:t>
                    </a:r>
                    <a:endParaRPr lang="en-US" sz="1200" dirty="0">
                      <a:solidFill>
                        <a:srgbClr val="000000"/>
                      </a:solidFill>
                    </a:endParaRPr>
                  </a:p>
                </p:txBody>
              </p:sp>
              <p:sp>
                <p:nvSpPr>
                  <p:cNvPr id="34" name="TextBox 18"/>
                  <p:cNvSpPr txBox="1"/>
                  <p:nvPr/>
                </p:nvSpPr>
                <p:spPr>
                  <a:xfrm>
                    <a:off x="5801738" y="4397058"/>
                    <a:ext cx="558800" cy="312967"/>
                  </a:xfrm>
                  <a:prstGeom prst="rect">
                    <a:avLst/>
                  </a:prstGeom>
                  <a:noFill/>
                </p:spPr>
                <p:txBody>
                  <a:bodyPr vert="horz" wrap="square" rtlCol="0">
                    <a:spAutoFit/>
                  </a:bodyPr>
                  <a:lstStyle/>
                  <a:p>
                    <a:pPr algn="ctr"/>
                    <a:r>
                      <a:rPr lang="en-US" sz="1200" dirty="0">
                        <a:solidFill>
                          <a:srgbClr val="000000"/>
                        </a:solidFill>
                      </a:rPr>
                      <a:t>4</a:t>
                    </a:r>
                  </a:p>
                </p:txBody>
              </p:sp>
              <p:sp>
                <p:nvSpPr>
                  <p:cNvPr id="35" name="TextBox 18"/>
                  <p:cNvSpPr txBox="1"/>
                  <p:nvPr/>
                </p:nvSpPr>
                <p:spPr>
                  <a:xfrm>
                    <a:off x="5801738" y="4854259"/>
                    <a:ext cx="558800" cy="312967"/>
                  </a:xfrm>
                  <a:prstGeom prst="rect">
                    <a:avLst/>
                  </a:prstGeom>
                  <a:noFill/>
                </p:spPr>
                <p:txBody>
                  <a:bodyPr vert="horz" wrap="square" rtlCol="0">
                    <a:spAutoFit/>
                  </a:bodyPr>
                  <a:lstStyle/>
                  <a:p>
                    <a:pPr algn="ctr"/>
                    <a:r>
                      <a:rPr lang="en-US" sz="1200" dirty="0" smtClean="0">
                        <a:solidFill>
                          <a:srgbClr val="000000"/>
                        </a:solidFill>
                      </a:rPr>
                      <a:t>2</a:t>
                    </a:r>
                    <a:endParaRPr lang="en-US" sz="1200" dirty="0">
                      <a:solidFill>
                        <a:srgbClr val="000000"/>
                      </a:solidFill>
                    </a:endParaRPr>
                  </a:p>
                </p:txBody>
              </p:sp>
              <p:sp>
                <p:nvSpPr>
                  <p:cNvPr id="36" name="TextBox 7"/>
                  <p:cNvSpPr txBox="1"/>
                  <p:nvPr/>
                </p:nvSpPr>
                <p:spPr>
                  <a:xfrm>
                    <a:off x="8958609" y="2323768"/>
                    <a:ext cx="914400" cy="521612"/>
                  </a:xfrm>
                  <a:prstGeom prst="rect">
                    <a:avLst/>
                  </a:prstGeom>
                  <a:noFill/>
                </p:spPr>
                <p:txBody>
                  <a:bodyPr vert="horz" rtlCol="0">
                    <a:spAutoFit/>
                  </a:bodyPr>
                  <a:lstStyle/>
                  <a:p>
                    <a:pPr algn="ctr"/>
                    <a:r>
                      <a:rPr lang="en-US" sz="1200" dirty="0" smtClean="0">
                        <a:solidFill>
                          <a:srgbClr val="000000"/>
                        </a:solidFill>
                      </a:rPr>
                      <a:t>Supply of Labor</a:t>
                    </a:r>
                    <a:endParaRPr lang="en-US" sz="1200" dirty="0">
                      <a:solidFill>
                        <a:srgbClr val="000000"/>
                      </a:solidFill>
                    </a:endParaRPr>
                  </a:p>
                </p:txBody>
              </p:sp>
              <p:sp>
                <p:nvSpPr>
                  <p:cNvPr id="64" name="TextBox 18"/>
                  <p:cNvSpPr txBox="1"/>
                  <p:nvPr/>
                </p:nvSpPr>
                <p:spPr>
                  <a:xfrm>
                    <a:off x="5810416" y="4131034"/>
                    <a:ext cx="558800" cy="312967"/>
                  </a:xfrm>
                  <a:prstGeom prst="rect">
                    <a:avLst/>
                  </a:prstGeom>
                  <a:noFill/>
                </p:spPr>
                <p:txBody>
                  <a:bodyPr vert="horz" wrap="square" rtlCol="0">
                    <a:spAutoFit/>
                  </a:bodyPr>
                  <a:lstStyle/>
                  <a:p>
                    <a:pPr algn="ctr"/>
                    <a:r>
                      <a:rPr lang="en-US" sz="1200" b="1" dirty="0" smtClean="0">
                        <a:solidFill>
                          <a:srgbClr val="FF0000"/>
                        </a:solidFill>
                      </a:rPr>
                      <a:t>We</a:t>
                    </a:r>
                    <a:endParaRPr lang="en-US" sz="1200" b="1" dirty="0">
                      <a:solidFill>
                        <a:srgbClr val="FF0000"/>
                      </a:solidFill>
                    </a:endParaRPr>
                  </a:p>
                </p:txBody>
              </p:sp>
              <p:sp>
                <p:nvSpPr>
                  <p:cNvPr id="69" name="TextBox 7"/>
                  <p:cNvSpPr txBox="1"/>
                  <p:nvPr/>
                </p:nvSpPr>
                <p:spPr>
                  <a:xfrm>
                    <a:off x="7588886" y="2201263"/>
                    <a:ext cx="914400" cy="312967"/>
                  </a:xfrm>
                  <a:prstGeom prst="rect">
                    <a:avLst/>
                  </a:prstGeom>
                  <a:noFill/>
                </p:spPr>
                <p:txBody>
                  <a:bodyPr vert="horz" rtlCol="0">
                    <a:spAutoFit/>
                  </a:bodyPr>
                  <a:lstStyle/>
                  <a:p>
                    <a:pPr algn="ctr"/>
                    <a:r>
                      <a:rPr lang="en-US" sz="1200" dirty="0" smtClean="0">
                        <a:solidFill>
                          <a:srgbClr val="000000"/>
                        </a:solidFill>
                      </a:rPr>
                      <a:t>MRC</a:t>
                    </a:r>
                    <a:endParaRPr lang="en-US" sz="1200" dirty="0">
                      <a:solidFill>
                        <a:srgbClr val="000000"/>
                      </a:solidFill>
                    </a:endParaRPr>
                  </a:p>
                </p:txBody>
              </p:sp>
              <p:cxnSp>
                <p:nvCxnSpPr>
                  <p:cNvPr id="72" name="Straight Connector 9"/>
                  <p:cNvCxnSpPr/>
                  <p:nvPr/>
                </p:nvCxnSpPr>
                <p:spPr>
                  <a:xfrm>
                    <a:off x="7301905" y="3296526"/>
                    <a:ext cx="0" cy="2004137"/>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4" name="Straight Connector 8"/>
                  <p:cNvCxnSpPr/>
                  <p:nvPr/>
                </p:nvCxnSpPr>
                <p:spPr>
                  <a:xfrm flipV="1">
                    <a:off x="6259226" y="4267529"/>
                    <a:ext cx="1024831" cy="31065"/>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grpSp>
          <p:cxnSp>
            <p:nvCxnSpPr>
              <p:cNvPr id="11" name="Straight Connector 10"/>
              <p:cNvCxnSpPr/>
              <p:nvPr/>
            </p:nvCxnSpPr>
            <p:spPr>
              <a:xfrm flipV="1">
                <a:off x="4891137" y="2618578"/>
                <a:ext cx="3097796" cy="2222486"/>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4818676" y="2427060"/>
                <a:ext cx="1728244" cy="230390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95046" y="2145740"/>
              <a:ext cx="6616495" cy="3267820"/>
              <a:chOff x="4008121" y="1943099"/>
              <a:chExt cx="7032063" cy="3473065"/>
            </a:xfrm>
          </p:grpSpPr>
          <p:grpSp>
            <p:nvGrpSpPr>
              <p:cNvPr id="42" name="Group 41"/>
              <p:cNvGrpSpPr/>
              <p:nvPr/>
            </p:nvGrpSpPr>
            <p:grpSpPr>
              <a:xfrm>
                <a:off x="4008121" y="1943099"/>
                <a:ext cx="7032063" cy="3473065"/>
                <a:chOff x="5578273" y="1999742"/>
                <a:chExt cx="6229692" cy="3692142"/>
              </a:xfrm>
            </p:grpSpPr>
            <p:sp>
              <p:nvSpPr>
                <p:cNvPr id="45" name="TextBox 44"/>
                <p:cNvSpPr txBox="1"/>
                <p:nvPr/>
              </p:nvSpPr>
              <p:spPr>
                <a:xfrm>
                  <a:off x="9558690" y="5309369"/>
                  <a:ext cx="584200" cy="382515"/>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L</a:t>
                  </a:r>
                  <a:endParaRPr lang="en-US" sz="1600" baseline="-25000" dirty="0">
                    <a:solidFill>
                      <a:srgbClr val="000000"/>
                    </a:solidFill>
                  </a:endParaRPr>
                </a:p>
              </p:txBody>
            </p:sp>
            <p:grpSp>
              <p:nvGrpSpPr>
                <p:cNvPr id="46" name="Group 25"/>
                <p:cNvGrpSpPr/>
                <p:nvPr/>
              </p:nvGrpSpPr>
              <p:grpSpPr>
                <a:xfrm>
                  <a:off x="5578273" y="1999742"/>
                  <a:ext cx="6229692" cy="3605442"/>
                  <a:chOff x="5578273" y="1999742"/>
                  <a:chExt cx="6229692" cy="3605442"/>
                </a:xfrm>
              </p:grpSpPr>
              <p:cxnSp>
                <p:nvCxnSpPr>
                  <p:cNvPr id="47" name="Straight Connector 46"/>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8"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9" name="TextBox 5"/>
                  <p:cNvSpPr txBox="1"/>
                  <p:nvPr/>
                </p:nvSpPr>
                <p:spPr>
                  <a:xfrm rot="16200000">
                    <a:off x="4405282" y="3172736"/>
                    <a:ext cx="2635765" cy="289784"/>
                  </a:xfrm>
                  <a:prstGeom prst="rect">
                    <a:avLst/>
                  </a:prstGeom>
                  <a:noFill/>
                </p:spPr>
                <p:txBody>
                  <a:bodyPr vert="horz" wrap="square" rtlCol="0">
                    <a:spAutoFit/>
                  </a:bodyPr>
                  <a:lstStyle/>
                  <a:p>
                    <a:r>
                      <a:rPr lang="en-US" sz="1400" dirty="0" smtClean="0">
                        <a:solidFill>
                          <a:srgbClr val="000000"/>
                        </a:solidFill>
                      </a:rPr>
                      <a:t>MRP = P</a:t>
                    </a:r>
                    <a:r>
                      <a:rPr lang="en-US" sz="1400" baseline="-25000" dirty="0" smtClean="0">
                        <a:solidFill>
                          <a:srgbClr val="000000"/>
                        </a:solidFill>
                      </a:rPr>
                      <a:t>L </a:t>
                    </a:r>
                    <a:r>
                      <a:rPr lang="en-US" sz="1400" dirty="0" smtClean="0">
                        <a:solidFill>
                          <a:srgbClr val="000000"/>
                        </a:solidFill>
                      </a:rPr>
                      <a:t>(wage rate)</a:t>
                    </a:r>
                    <a:endParaRPr lang="en-US" sz="1400" dirty="0">
                      <a:solidFill>
                        <a:srgbClr val="000000"/>
                      </a:solidFill>
                    </a:endParaRPr>
                  </a:p>
                </p:txBody>
              </p:sp>
              <p:cxnSp>
                <p:nvCxnSpPr>
                  <p:cNvPr id="50"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1" name="TextBox 7"/>
                  <p:cNvSpPr txBox="1"/>
                  <p:nvPr/>
                </p:nvSpPr>
                <p:spPr>
                  <a:xfrm>
                    <a:off x="9281243" y="4854259"/>
                    <a:ext cx="914400" cy="312967"/>
                  </a:xfrm>
                  <a:prstGeom prst="rect">
                    <a:avLst/>
                  </a:prstGeom>
                  <a:noFill/>
                </p:spPr>
                <p:txBody>
                  <a:bodyPr vert="horz" rtlCol="0">
                    <a:spAutoFit/>
                  </a:bodyPr>
                  <a:lstStyle/>
                  <a:p>
                    <a:r>
                      <a:rPr lang="en-US" sz="1200" dirty="0" smtClean="0">
                        <a:solidFill>
                          <a:srgbClr val="000000"/>
                        </a:solidFill>
                      </a:rPr>
                      <a:t>D=MRP</a:t>
                    </a:r>
                    <a:endParaRPr lang="en-US" sz="1200" dirty="0">
                      <a:solidFill>
                        <a:srgbClr val="000000"/>
                      </a:solidFill>
                    </a:endParaRPr>
                  </a:p>
                </p:txBody>
              </p:sp>
              <p:cxnSp>
                <p:nvCxnSpPr>
                  <p:cNvPr id="52" name="Straight Connector 8"/>
                  <p:cNvCxnSpPr/>
                  <p:nvPr/>
                </p:nvCxnSpPr>
                <p:spPr>
                  <a:xfrm>
                    <a:off x="6258389" y="3782124"/>
                    <a:ext cx="5549576" cy="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3" name="Straight Connector 9"/>
                  <p:cNvCxnSpPr/>
                  <p:nvPr/>
                </p:nvCxnSpPr>
                <p:spPr>
                  <a:xfrm>
                    <a:off x="7826538" y="3741095"/>
                    <a:ext cx="0" cy="1537533"/>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4" name="TextBox 16"/>
                  <p:cNvSpPr txBox="1"/>
                  <p:nvPr/>
                </p:nvSpPr>
                <p:spPr>
                  <a:xfrm>
                    <a:off x="5801738" y="2568258"/>
                    <a:ext cx="457488" cy="312967"/>
                  </a:xfrm>
                  <a:prstGeom prst="rect">
                    <a:avLst/>
                  </a:prstGeom>
                  <a:noFill/>
                </p:spPr>
                <p:txBody>
                  <a:bodyPr vert="horz" wrap="square" rtlCol="0">
                    <a:spAutoFit/>
                  </a:bodyPr>
                  <a:lstStyle/>
                  <a:p>
                    <a:pPr algn="ctr"/>
                    <a:r>
                      <a:rPr lang="en-US" sz="1200" dirty="0" smtClean="0">
                        <a:solidFill>
                          <a:srgbClr val="000000"/>
                        </a:solidFill>
                      </a:rPr>
                      <a:t>12</a:t>
                    </a:r>
                    <a:endParaRPr lang="en-US" sz="1200" dirty="0">
                      <a:solidFill>
                        <a:srgbClr val="000000"/>
                      </a:solidFill>
                    </a:endParaRPr>
                  </a:p>
                </p:txBody>
              </p:sp>
              <p:sp>
                <p:nvSpPr>
                  <p:cNvPr id="55" name="TextBox 17"/>
                  <p:cNvSpPr txBox="1"/>
                  <p:nvPr/>
                </p:nvSpPr>
                <p:spPr>
                  <a:xfrm>
                    <a:off x="5725538" y="3021885"/>
                    <a:ext cx="635000" cy="312967"/>
                  </a:xfrm>
                  <a:prstGeom prst="rect">
                    <a:avLst/>
                  </a:prstGeom>
                  <a:noFill/>
                </p:spPr>
                <p:txBody>
                  <a:bodyPr vert="horz" rtlCol="0">
                    <a:spAutoFit/>
                  </a:bodyPr>
                  <a:lstStyle/>
                  <a:p>
                    <a:pPr algn="ctr"/>
                    <a:r>
                      <a:rPr lang="en-US" sz="1200" dirty="0" smtClean="0">
                        <a:solidFill>
                          <a:srgbClr val="000000"/>
                        </a:solidFill>
                      </a:rPr>
                      <a:t>10</a:t>
                    </a:r>
                    <a:endParaRPr lang="en-US" sz="1200" dirty="0">
                      <a:solidFill>
                        <a:srgbClr val="000000"/>
                      </a:solidFill>
                    </a:endParaRPr>
                  </a:p>
                </p:txBody>
              </p:sp>
              <p:sp>
                <p:nvSpPr>
                  <p:cNvPr id="56" name="TextBox 18"/>
                  <p:cNvSpPr txBox="1"/>
                  <p:nvPr/>
                </p:nvSpPr>
                <p:spPr>
                  <a:xfrm>
                    <a:off x="5801738" y="3479085"/>
                    <a:ext cx="558800" cy="312967"/>
                  </a:xfrm>
                  <a:prstGeom prst="rect">
                    <a:avLst/>
                  </a:prstGeom>
                  <a:noFill/>
                </p:spPr>
                <p:txBody>
                  <a:bodyPr vert="horz" wrap="square" rtlCol="0">
                    <a:spAutoFit/>
                  </a:bodyPr>
                  <a:lstStyle/>
                  <a:p>
                    <a:pPr algn="ctr"/>
                    <a:r>
                      <a:rPr lang="en-US" sz="1200" dirty="0">
                        <a:solidFill>
                          <a:srgbClr val="000000"/>
                        </a:solidFill>
                      </a:rPr>
                      <a:t>8</a:t>
                    </a:r>
                  </a:p>
                </p:txBody>
              </p:sp>
              <p:sp>
                <p:nvSpPr>
                  <p:cNvPr id="57" name="TextBox 20"/>
                  <p:cNvSpPr txBox="1"/>
                  <p:nvPr/>
                </p:nvSpPr>
                <p:spPr>
                  <a:xfrm>
                    <a:off x="6422148" y="5292217"/>
                    <a:ext cx="490701" cy="312967"/>
                  </a:xfrm>
                  <a:prstGeom prst="rect">
                    <a:avLst/>
                  </a:prstGeom>
                  <a:noFill/>
                </p:spPr>
                <p:txBody>
                  <a:bodyPr vert="horz" wrap="square" rtlCol="0">
                    <a:spAutoFit/>
                  </a:bodyPr>
                  <a:lstStyle/>
                  <a:p>
                    <a:r>
                      <a:rPr lang="en-US" sz="1200" dirty="0" smtClean="0">
                        <a:solidFill>
                          <a:srgbClr val="000000"/>
                        </a:solidFill>
                      </a:rPr>
                      <a:t>100</a:t>
                    </a:r>
                    <a:endParaRPr lang="en-US" sz="1200" dirty="0">
                      <a:solidFill>
                        <a:srgbClr val="000000"/>
                      </a:solidFill>
                    </a:endParaRPr>
                  </a:p>
                </p:txBody>
              </p:sp>
              <p:sp>
                <p:nvSpPr>
                  <p:cNvPr id="58" name="TextBox 21"/>
                  <p:cNvSpPr txBox="1"/>
                  <p:nvPr/>
                </p:nvSpPr>
                <p:spPr>
                  <a:xfrm>
                    <a:off x="6959600" y="5292217"/>
                    <a:ext cx="486649" cy="312967"/>
                  </a:xfrm>
                  <a:prstGeom prst="rect">
                    <a:avLst/>
                  </a:prstGeom>
                  <a:noFill/>
                </p:spPr>
                <p:txBody>
                  <a:bodyPr vert="horz" wrap="square" rtlCol="0">
                    <a:spAutoFit/>
                  </a:bodyPr>
                  <a:lstStyle/>
                  <a:p>
                    <a:r>
                      <a:rPr lang="en-US" sz="1200" dirty="0" smtClean="0">
                        <a:solidFill>
                          <a:srgbClr val="000000"/>
                        </a:solidFill>
                      </a:rPr>
                      <a:t>200</a:t>
                    </a:r>
                    <a:endParaRPr lang="en-US" sz="1200" dirty="0">
                      <a:solidFill>
                        <a:srgbClr val="000000"/>
                      </a:solidFill>
                    </a:endParaRPr>
                  </a:p>
                </p:txBody>
              </p:sp>
              <p:sp>
                <p:nvSpPr>
                  <p:cNvPr id="59" name="TextBox 22"/>
                  <p:cNvSpPr txBox="1"/>
                  <p:nvPr/>
                </p:nvSpPr>
                <p:spPr>
                  <a:xfrm>
                    <a:off x="7446249" y="5292217"/>
                    <a:ext cx="482600" cy="312967"/>
                  </a:xfrm>
                  <a:prstGeom prst="rect">
                    <a:avLst/>
                  </a:prstGeom>
                  <a:noFill/>
                </p:spPr>
                <p:txBody>
                  <a:bodyPr vert="horz" wrap="square" rtlCol="0">
                    <a:spAutoFit/>
                  </a:bodyPr>
                  <a:lstStyle/>
                  <a:p>
                    <a:r>
                      <a:rPr lang="en-US" sz="1200" dirty="0" smtClean="0">
                        <a:solidFill>
                          <a:srgbClr val="000000"/>
                        </a:solidFill>
                      </a:rPr>
                      <a:t>300</a:t>
                    </a:r>
                    <a:endParaRPr lang="en-US" sz="1200" dirty="0">
                      <a:solidFill>
                        <a:srgbClr val="000000"/>
                      </a:solidFill>
                    </a:endParaRPr>
                  </a:p>
                </p:txBody>
              </p:sp>
              <p:sp>
                <p:nvSpPr>
                  <p:cNvPr id="60" name="TextBox 23"/>
                  <p:cNvSpPr txBox="1"/>
                  <p:nvPr/>
                </p:nvSpPr>
                <p:spPr>
                  <a:xfrm>
                    <a:off x="7827390" y="5292217"/>
                    <a:ext cx="558657" cy="312967"/>
                  </a:xfrm>
                  <a:prstGeom prst="rect">
                    <a:avLst/>
                  </a:prstGeom>
                  <a:noFill/>
                </p:spPr>
                <p:txBody>
                  <a:bodyPr vert="horz" wrap="square" rtlCol="0">
                    <a:spAutoFit/>
                  </a:bodyPr>
                  <a:lstStyle/>
                  <a:p>
                    <a:r>
                      <a:rPr lang="en-US" sz="1200" dirty="0" smtClean="0">
                        <a:solidFill>
                          <a:srgbClr val="000000"/>
                        </a:solidFill>
                      </a:rPr>
                      <a:t>400</a:t>
                    </a:r>
                    <a:endParaRPr lang="en-US" sz="1200" dirty="0">
                      <a:solidFill>
                        <a:srgbClr val="000000"/>
                      </a:solidFill>
                    </a:endParaRPr>
                  </a:p>
                </p:txBody>
              </p:sp>
              <p:sp>
                <p:nvSpPr>
                  <p:cNvPr id="61" name="TextBox 24"/>
                  <p:cNvSpPr txBox="1"/>
                  <p:nvPr/>
                </p:nvSpPr>
                <p:spPr>
                  <a:xfrm>
                    <a:off x="6777011" y="1999743"/>
                    <a:ext cx="2203534" cy="591159"/>
                  </a:xfrm>
                  <a:prstGeom prst="rect">
                    <a:avLst/>
                  </a:prstGeom>
                  <a:noFill/>
                </p:spPr>
                <p:txBody>
                  <a:bodyPr vert="horz" wrap="square" rtlCol="0">
                    <a:spAutoFit/>
                  </a:bodyPr>
                  <a:lstStyle/>
                  <a:p>
                    <a:pPr algn="ctr"/>
                    <a:r>
                      <a:rPr lang="en-US" sz="1400" b="1" dirty="0" smtClean="0">
                        <a:solidFill>
                          <a:srgbClr val="FF6820"/>
                        </a:solidFill>
                      </a:rPr>
                      <a:t>The Perfectly Competitive Labor Market</a:t>
                    </a:r>
                    <a:endParaRPr lang="en-US" sz="1400" b="1" dirty="0">
                      <a:solidFill>
                        <a:srgbClr val="FF6820"/>
                      </a:solidFill>
                    </a:endParaRPr>
                  </a:p>
                </p:txBody>
              </p:sp>
              <p:sp>
                <p:nvSpPr>
                  <p:cNvPr id="62" name="TextBox 16"/>
                  <p:cNvSpPr txBox="1"/>
                  <p:nvPr/>
                </p:nvSpPr>
                <p:spPr>
                  <a:xfrm>
                    <a:off x="5725538" y="2111058"/>
                    <a:ext cx="635000" cy="312967"/>
                  </a:xfrm>
                  <a:prstGeom prst="rect">
                    <a:avLst/>
                  </a:prstGeom>
                  <a:noFill/>
                </p:spPr>
                <p:txBody>
                  <a:bodyPr vert="horz" rtlCol="0">
                    <a:spAutoFit/>
                  </a:bodyPr>
                  <a:lstStyle/>
                  <a:p>
                    <a:pPr algn="ctr"/>
                    <a:r>
                      <a:rPr lang="en-US" sz="1200" dirty="0" smtClean="0">
                        <a:solidFill>
                          <a:srgbClr val="000000"/>
                        </a:solidFill>
                      </a:rPr>
                      <a:t>14</a:t>
                    </a:r>
                    <a:endParaRPr lang="en-US" sz="1200" dirty="0">
                      <a:solidFill>
                        <a:srgbClr val="000000"/>
                      </a:solidFill>
                    </a:endParaRPr>
                  </a:p>
                </p:txBody>
              </p:sp>
              <p:sp>
                <p:nvSpPr>
                  <p:cNvPr id="63" name="TextBox 23"/>
                  <p:cNvSpPr txBox="1"/>
                  <p:nvPr/>
                </p:nvSpPr>
                <p:spPr>
                  <a:xfrm>
                    <a:off x="8265822" y="5292217"/>
                    <a:ext cx="577427" cy="312967"/>
                  </a:xfrm>
                  <a:prstGeom prst="rect">
                    <a:avLst/>
                  </a:prstGeom>
                  <a:noFill/>
                </p:spPr>
                <p:txBody>
                  <a:bodyPr vert="horz" wrap="square" rtlCol="0">
                    <a:spAutoFit/>
                  </a:bodyPr>
                  <a:lstStyle/>
                  <a:p>
                    <a:r>
                      <a:rPr lang="en-US" sz="1200" dirty="0" smtClean="0">
                        <a:solidFill>
                          <a:srgbClr val="000000"/>
                        </a:solidFill>
                      </a:rPr>
                      <a:t>500</a:t>
                    </a:r>
                    <a:endParaRPr lang="en-US" sz="1200" dirty="0">
                      <a:solidFill>
                        <a:srgbClr val="000000"/>
                      </a:solidFill>
                    </a:endParaRPr>
                  </a:p>
                </p:txBody>
              </p:sp>
              <p:sp>
                <p:nvSpPr>
                  <p:cNvPr id="65" name="TextBox 23"/>
                  <p:cNvSpPr txBox="1"/>
                  <p:nvPr/>
                </p:nvSpPr>
                <p:spPr>
                  <a:xfrm>
                    <a:off x="8797979" y="5292217"/>
                    <a:ext cx="502468" cy="312967"/>
                  </a:xfrm>
                  <a:prstGeom prst="rect">
                    <a:avLst/>
                  </a:prstGeom>
                  <a:noFill/>
                </p:spPr>
                <p:txBody>
                  <a:bodyPr vert="horz" wrap="square" rtlCol="0">
                    <a:spAutoFit/>
                  </a:bodyPr>
                  <a:lstStyle/>
                  <a:p>
                    <a:r>
                      <a:rPr lang="en-US" sz="1200" dirty="0" smtClean="0">
                        <a:solidFill>
                          <a:srgbClr val="000000"/>
                        </a:solidFill>
                      </a:rPr>
                      <a:t>600</a:t>
                    </a:r>
                    <a:endParaRPr lang="en-US" sz="1200" dirty="0">
                      <a:solidFill>
                        <a:srgbClr val="000000"/>
                      </a:solidFill>
                    </a:endParaRPr>
                  </a:p>
                </p:txBody>
              </p:sp>
              <p:sp>
                <p:nvSpPr>
                  <p:cNvPr id="66" name="TextBox 23"/>
                  <p:cNvSpPr txBox="1"/>
                  <p:nvPr/>
                </p:nvSpPr>
                <p:spPr>
                  <a:xfrm>
                    <a:off x="9281243" y="5288645"/>
                    <a:ext cx="476405" cy="312967"/>
                  </a:xfrm>
                  <a:prstGeom prst="rect">
                    <a:avLst/>
                  </a:prstGeom>
                  <a:noFill/>
                </p:spPr>
                <p:txBody>
                  <a:bodyPr vert="horz" wrap="square" rtlCol="0">
                    <a:spAutoFit/>
                  </a:bodyPr>
                  <a:lstStyle/>
                  <a:p>
                    <a:r>
                      <a:rPr lang="en-US" sz="1200" dirty="0" smtClean="0">
                        <a:solidFill>
                          <a:srgbClr val="000000"/>
                        </a:solidFill>
                      </a:rPr>
                      <a:t>700</a:t>
                    </a:r>
                    <a:endParaRPr lang="en-US" sz="1200" dirty="0">
                      <a:solidFill>
                        <a:srgbClr val="000000"/>
                      </a:solidFill>
                    </a:endParaRPr>
                  </a:p>
                </p:txBody>
              </p:sp>
              <p:sp>
                <p:nvSpPr>
                  <p:cNvPr id="68" name="TextBox 18"/>
                  <p:cNvSpPr txBox="1"/>
                  <p:nvPr/>
                </p:nvSpPr>
                <p:spPr>
                  <a:xfrm>
                    <a:off x="5801738" y="3939858"/>
                    <a:ext cx="558800" cy="312967"/>
                  </a:xfrm>
                  <a:prstGeom prst="rect">
                    <a:avLst/>
                  </a:prstGeom>
                  <a:noFill/>
                </p:spPr>
                <p:txBody>
                  <a:bodyPr vert="horz" wrap="square" rtlCol="0">
                    <a:spAutoFit/>
                  </a:bodyPr>
                  <a:lstStyle/>
                  <a:p>
                    <a:pPr algn="ctr"/>
                    <a:r>
                      <a:rPr lang="en-US" sz="1200" dirty="0" smtClean="0">
                        <a:solidFill>
                          <a:srgbClr val="000000"/>
                        </a:solidFill>
                      </a:rPr>
                      <a:t>6</a:t>
                    </a:r>
                    <a:endParaRPr lang="en-US" sz="1200" dirty="0">
                      <a:solidFill>
                        <a:srgbClr val="000000"/>
                      </a:solidFill>
                    </a:endParaRPr>
                  </a:p>
                </p:txBody>
              </p:sp>
              <p:sp>
                <p:nvSpPr>
                  <p:cNvPr id="70" name="TextBox 18"/>
                  <p:cNvSpPr txBox="1"/>
                  <p:nvPr/>
                </p:nvSpPr>
                <p:spPr>
                  <a:xfrm>
                    <a:off x="5801738" y="4397058"/>
                    <a:ext cx="558800" cy="312967"/>
                  </a:xfrm>
                  <a:prstGeom prst="rect">
                    <a:avLst/>
                  </a:prstGeom>
                  <a:noFill/>
                </p:spPr>
                <p:txBody>
                  <a:bodyPr vert="horz" wrap="square" rtlCol="0">
                    <a:spAutoFit/>
                  </a:bodyPr>
                  <a:lstStyle/>
                  <a:p>
                    <a:pPr algn="ctr"/>
                    <a:r>
                      <a:rPr lang="en-US" sz="1200" dirty="0">
                        <a:solidFill>
                          <a:srgbClr val="000000"/>
                        </a:solidFill>
                      </a:rPr>
                      <a:t>4</a:t>
                    </a:r>
                  </a:p>
                </p:txBody>
              </p:sp>
              <p:sp>
                <p:nvSpPr>
                  <p:cNvPr id="71" name="TextBox 18"/>
                  <p:cNvSpPr txBox="1"/>
                  <p:nvPr/>
                </p:nvSpPr>
                <p:spPr>
                  <a:xfrm>
                    <a:off x="5801738" y="4854259"/>
                    <a:ext cx="558800" cy="312967"/>
                  </a:xfrm>
                  <a:prstGeom prst="rect">
                    <a:avLst/>
                  </a:prstGeom>
                  <a:noFill/>
                </p:spPr>
                <p:txBody>
                  <a:bodyPr vert="horz" wrap="square" rtlCol="0">
                    <a:spAutoFit/>
                  </a:bodyPr>
                  <a:lstStyle/>
                  <a:p>
                    <a:pPr algn="ctr"/>
                    <a:r>
                      <a:rPr lang="en-US" sz="1200" dirty="0" smtClean="0">
                        <a:solidFill>
                          <a:srgbClr val="000000"/>
                        </a:solidFill>
                      </a:rPr>
                      <a:t>2</a:t>
                    </a:r>
                    <a:endParaRPr lang="en-US" sz="1200" dirty="0">
                      <a:solidFill>
                        <a:srgbClr val="000000"/>
                      </a:solidFill>
                    </a:endParaRPr>
                  </a:p>
                </p:txBody>
              </p:sp>
              <p:sp>
                <p:nvSpPr>
                  <p:cNvPr id="73" name="TextBox 7"/>
                  <p:cNvSpPr txBox="1"/>
                  <p:nvPr/>
                </p:nvSpPr>
                <p:spPr>
                  <a:xfrm>
                    <a:off x="8958609" y="2323768"/>
                    <a:ext cx="914400" cy="521612"/>
                  </a:xfrm>
                  <a:prstGeom prst="rect">
                    <a:avLst/>
                  </a:prstGeom>
                  <a:noFill/>
                </p:spPr>
                <p:txBody>
                  <a:bodyPr vert="horz" rtlCol="0">
                    <a:spAutoFit/>
                  </a:bodyPr>
                  <a:lstStyle/>
                  <a:p>
                    <a:pPr algn="ctr"/>
                    <a:r>
                      <a:rPr lang="en-US" sz="1200" dirty="0" smtClean="0">
                        <a:solidFill>
                          <a:srgbClr val="000000"/>
                        </a:solidFill>
                      </a:rPr>
                      <a:t>Supply of Labor</a:t>
                    </a:r>
                    <a:endParaRPr lang="en-US" sz="1200" dirty="0">
                      <a:solidFill>
                        <a:srgbClr val="000000"/>
                      </a:solidFill>
                    </a:endParaRPr>
                  </a:p>
                </p:txBody>
              </p:sp>
              <p:sp>
                <p:nvSpPr>
                  <p:cNvPr id="75" name="TextBox 18"/>
                  <p:cNvSpPr txBox="1"/>
                  <p:nvPr/>
                </p:nvSpPr>
                <p:spPr>
                  <a:xfrm>
                    <a:off x="5737543" y="3655362"/>
                    <a:ext cx="558800" cy="312967"/>
                  </a:xfrm>
                  <a:prstGeom prst="rect">
                    <a:avLst/>
                  </a:prstGeom>
                  <a:noFill/>
                </p:spPr>
                <p:txBody>
                  <a:bodyPr vert="horz" wrap="square" rtlCol="0">
                    <a:spAutoFit/>
                  </a:bodyPr>
                  <a:lstStyle/>
                  <a:p>
                    <a:pPr algn="ctr"/>
                    <a:r>
                      <a:rPr lang="en-US" sz="1200" b="1" dirty="0" smtClean="0">
                        <a:solidFill>
                          <a:srgbClr val="FF0000"/>
                        </a:solidFill>
                      </a:rPr>
                      <a:t>We</a:t>
                    </a:r>
                    <a:endParaRPr lang="en-US" sz="1200" b="1" dirty="0">
                      <a:solidFill>
                        <a:srgbClr val="FF0000"/>
                      </a:solidFill>
                    </a:endParaRPr>
                  </a:p>
                </p:txBody>
              </p:sp>
            </p:grpSp>
          </p:grpSp>
          <p:cxnSp>
            <p:nvCxnSpPr>
              <p:cNvPr id="43" name="Straight Connector 42"/>
              <p:cNvCxnSpPr>
                <a:stCxn id="71" idx="3"/>
              </p:cNvCxnSpPr>
              <p:nvPr/>
            </p:nvCxnSpPr>
            <p:spPr>
              <a:xfrm flipV="1">
                <a:off x="4891140" y="2534928"/>
                <a:ext cx="3097793" cy="2240512"/>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grpSp>
        <p:cxnSp>
          <p:nvCxnSpPr>
            <p:cNvPr id="78" name="Straight Connector 9"/>
            <p:cNvCxnSpPr/>
            <p:nvPr/>
          </p:nvCxnSpPr>
          <p:spPr>
            <a:xfrm>
              <a:off x="6521450" y="3748165"/>
              <a:ext cx="0" cy="131166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sp>
        <p:nvSpPr>
          <p:cNvPr id="79" name="TextBox 78"/>
          <p:cNvSpPr txBox="1"/>
          <p:nvPr/>
        </p:nvSpPr>
        <p:spPr>
          <a:xfrm>
            <a:off x="0" y="5030569"/>
            <a:ext cx="9144000" cy="646331"/>
          </a:xfrm>
          <a:prstGeom prst="rect">
            <a:avLst/>
          </a:prstGeom>
          <a:noFill/>
        </p:spPr>
        <p:txBody>
          <a:bodyPr wrap="square" rtlCol="0">
            <a:spAutoFit/>
          </a:bodyPr>
          <a:lstStyle/>
          <a:p>
            <a:pPr algn="ctr"/>
            <a:r>
              <a:rPr lang="en-US" i="1" dirty="0" smtClean="0">
                <a:solidFill>
                  <a:srgbClr val="FF0000"/>
                </a:solidFill>
              </a:rPr>
              <a:t>Monopsonistic labor markets are undesirable to workers, for whom there will be fewer employment opportunities and lower wages offered.</a:t>
            </a:r>
            <a:endParaRPr lang="en-US" i="1" dirty="0">
              <a:solidFill>
                <a:srgbClr val="FF0000"/>
              </a:solidFill>
            </a:endParaRPr>
          </a:p>
        </p:txBody>
      </p:sp>
      <p:sp>
        <p:nvSpPr>
          <p:cNvPr id="80" name="TextBox 79"/>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Profit Maximization</a:t>
            </a:r>
            <a:endParaRPr lang="en-US" sz="1400" i="1" dirty="0">
              <a:latin typeface="Lucida Sans - 18"/>
            </a:endParaRPr>
          </a:p>
        </p:txBody>
      </p:sp>
    </p:spTree>
    <p:extLst>
      <p:ext uri="{BB962C8B-B14F-4D97-AF65-F5344CB8AC3E}">
        <p14:creationId xmlns:p14="http://schemas.microsoft.com/office/powerpoint/2010/main" val="32052930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Minimum Wages in Labor Markets</a:t>
            </a:r>
          </a:p>
          <a:p>
            <a:r>
              <a:rPr lang="en-US" dirty="0" smtClean="0"/>
              <a:t>Assume the government sets a minimum wage in the two labor markets below. A </a:t>
            </a:r>
            <a:r>
              <a:rPr lang="en-US" b="1" i="1" dirty="0" smtClean="0">
                <a:solidFill>
                  <a:srgbClr val="0000CC"/>
                </a:solidFill>
              </a:rPr>
              <a:t>minimum wage</a:t>
            </a:r>
            <a:r>
              <a:rPr lang="en-US" dirty="0" smtClean="0"/>
              <a:t> is a price floor in a labor market, set above the equilibrium wage rate.</a:t>
            </a:r>
          </a:p>
        </p:txBody>
      </p:sp>
      <p:grpSp>
        <p:nvGrpSpPr>
          <p:cNvPr id="88" name="Group 87"/>
          <p:cNvGrpSpPr/>
          <p:nvPr/>
        </p:nvGrpSpPr>
        <p:grpSpPr>
          <a:xfrm>
            <a:off x="108143" y="1714500"/>
            <a:ext cx="9112055" cy="4005668"/>
            <a:chOff x="108143" y="1714500"/>
            <a:chExt cx="9112055" cy="4005668"/>
          </a:xfrm>
        </p:grpSpPr>
        <p:grpSp>
          <p:nvGrpSpPr>
            <p:cNvPr id="83" name="Group 82"/>
            <p:cNvGrpSpPr/>
            <p:nvPr/>
          </p:nvGrpSpPr>
          <p:grpSpPr>
            <a:xfrm>
              <a:off x="108143" y="1714500"/>
              <a:ext cx="9112055" cy="4005668"/>
              <a:chOff x="108143" y="1714500"/>
              <a:chExt cx="9112055" cy="4005668"/>
            </a:xfrm>
          </p:grpSpPr>
          <p:grpSp>
            <p:nvGrpSpPr>
              <p:cNvPr id="37" name="Group 36"/>
              <p:cNvGrpSpPr/>
              <p:nvPr/>
            </p:nvGrpSpPr>
            <p:grpSpPr>
              <a:xfrm>
                <a:off x="108143" y="1714500"/>
                <a:ext cx="9112055" cy="4005668"/>
                <a:chOff x="-95046" y="2019301"/>
                <a:chExt cx="9112055" cy="4005668"/>
              </a:xfrm>
            </p:grpSpPr>
            <p:grpSp>
              <p:nvGrpSpPr>
                <p:cNvPr id="9" name="Group 8"/>
                <p:cNvGrpSpPr/>
                <p:nvPr/>
              </p:nvGrpSpPr>
              <p:grpSpPr>
                <a:xfrm>
                  <a:off x="4112946" y="2019301"/>
                  <a:ext cx="4904063" cy="3394259"/>
                  <a:chOff x="4008120" y="1808719"/>
                  <a:chExt cx="5212077" cy="3607446"/>
                </a:xfrm>
              </p:grpSpPr>
              <p:grpSp>
                <p:nvGrpSpPr>
                  <p:cNvPr id="10" name="Group 9"/>
                  <p:cNvGrpSpPr/>
                  <p:nvPr/>
                </p:nvGrpSpPr>
                <p:grpSpPr>
                  <a:xfrm>
                    <a:off x="4008120" y="1808719"/>
                    <a:ext cx="5212077" cy="3607446"/>
                    <a:chOff x="5578273" y="1856885"/>
                    <a:chExt cx="4617370" cy="3834999"/>
                  </a:xfrm>
                </p:grpSpPr>
                <p:sp>
                  <p:nvSpPr>
                    <p:cNvPr id="12" name="TextBox 11"/>
                    <p:cNvSpPr txBox="1"/>
                    <p:nvPr/>
                  </p:nvSpPr>
                  <p:spPr>
                    <a:xfrm>
                      <a:off x="9558690" y="5309369"/>
                      <a:ext cx="584200" cy="382515"/>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L</a:t>
                      </a:r>
                      <a:endParaRPr lang="en-US" sz="1600" baseline="-25000" dirty="0">
                        <a:solidFill>
                          <a:srgbClr val="000000"/>
                        </a:solidFill>
                      </a:endParaRPr>
                    </a:p>
                  </p:txBody>
                </p:sp>
                <p:grpSp>
                  <p:nvGrpSpPr>
                    <p:cNvPr id="13" name="Group 25"/>
                    <p:cNvGrpSpPr/>
                    <p:nvPr/>
                  </p:nvGrpSpPr>
                  <p:grpSpPr>
                    <a:xfrm>
                      <a:off x="5578273" y="1856885"/>
                      <a:ext cx="4617370" cy="3748299"/>
                      <a:chOff x="5578273" y="1856885"/>
                      <a:chExt cx="4617370" cy="3748299"/>
                    </a:xfrm>
                  </p:grpSpPr>
                  <p:cxnSp>
                    <p:nvCxnSpPr>
                      <p:cNvPr id="14" name="Straight Connector 13"/>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5"/>
                      <p:cNvSpPr txBox="1"/>
                      <p:nvPr/>
                    </p:nvSpPr>
                    <p:spPr>
                      <a:xfrm rot="16200000">
                        <a:off x="4405282" y="3172736"/>
                        <a:ext cx="2635765" cy="289784"/>
                      </a:xfrm>
                      <a:prstGeom prst="rect">
                        <a:avLst/>
                      </a:prstGeom>
                      <a:noFill/>
                    </p:spPr>
                    <p:txBody>
                      <a:bodyPr vert="horz" wrap="square" rtlCol="0">
                        <a:spAutoFit/>
                      </a:bodyPr>
                      <a:lstStyle/>
                      <a:p>
                        <a:r>
                          <a:rPr lang="en-US" sz="1400" dirty="0" smtClean="0">
                            <a:solidFill>
                              <a:srgbClr val="000000"/>
                            </a:solidFill>
                          </a:rPr>
                          <a:t>MRP = P</a:t>
                        </a:r>
                        <a:r>
                          <a:rPr lang="en-US" sz="1400" baseline="-25000" dirty="0" smtClean="0">
                            <a:solidFill>
                              <a:srgbClr val="000000"/>
                            </a:solidFill>
                          </a:rPr>
                          <a:t>L </a:t>
                        </a:r>
                        <a:r>
                          <a:rPr lang="en-US" sz="1400" dirty="0" smtClean="0">
                            <a:solidFill>
                              <a:srgbClr val="000000"/>
                            </a:solidFill>
                          </a:rPr>
                          <a:t>(wage rate)</a:t>
                        </a:r>
                        <a:endParaRPr lang="en-US" sz="1400" dirty="0">
                          <a:solidFill>
                            <a:srgbClr val="000000"/>
                          </a:solidFill>
                        </a:endParaRPr>
                      </a:p>
                    </p:txBody>
                  </p:sp>
                  <p:cxnSp>
                    <p:nvCxnSpPr>
                      <p:cNvPr id="17"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7"/>
                      <p:cNvSpPr txBox="1"/>
                      <p:nvPr/>
                    </p:nvSpPr>
                    <p:spPr>
                      <a:xfrm>
                        <a:off x="9281243" y="4854259"/>
                        <a:ext cx="914400" cy="312967"/>
                      </a:xfrm>
                      <a:prstGeom prst="rect">
                        <a:avLst/>
                      </a:prstGeom>
                      <a:noFill/>
                    </p:spPr>
                    <p:txBody>
                      <a:bodyPr vert="horz" rtlCol="0">
                        <a:spAutoFit/>
                      </a:bodyPr>
                      <a:lstStyle/>
                      <a:p>
                        <a:r>
                          <a:rPr lang="en-US" sz="1200" dirty="0" smtClean="0">
                            <a:solidFill>
                              <a:srgbClr val="000000"/>
                            </a:solidFill>
                          </a:rPr>
                          <a:t>D=MRP</a:t>
                        </a:r>
                        <a:endParaRPr lang="en-US" sz="1200" dirty="0">
                          <a:solidFill>
                            <a:srgbClr val="000000"/>
                          </a:solidFill>
                        </a:endParaRPr>
                      </a:p>
                    </p:txBody>
                  </p:sp>
                  <p:sp>
                    <p:nvSpPr>
                      <p:cNvPr id="21" name="TextBox 16"/>
                      <p:cNvSpPr txBox="1"/>
                      <p:nvPr/>
                    </p:nvSpPr>
                    <p:spPr>
                      <a:xfrm>
                        <a:off x="5801738" y="2568258"/>
                        <a:ext cx="457488" cy="312967"/>
                      </a:xfrm>
                      <a:prstGeom prst="rect">
                        <a:avLst/>
                      </a:prstGeom>
                      <a:noFill/>
                    </p:spPr>
                    <p:txBody>
                      <a:bodyPr vert="horz" wrap="square" rtlCol="0">
                        <a:spAutoFit/>
                      </a:bodyPr>
                      <a:lstStyle/>
                      <a:p>
                        <a:pPr algn="ctr"/>
                        <a:r>
                          <a:rPr lang="en-US" sz="1200" dirty="0" smtClean="0">
                            <a:solidFill>
                              <a:srgbClr val="000000"/>
                            </a:solidFill>
                          </a:rPr>
                          <a:t>12</a:t>
                        </a:r>
                        <a:endParaRPr lang="en-US" sz="1200" dirty="0">
                          <a:solidFill>
                            <a:srgbClr val="000000"/>
                          </a:solidFill>
                        </a:endParaRPr>
                      </a:p>
                    </p:txBody>
                  </p:sp>
                  <p:sp>
                    <p:nvSpPr>
                      <p:cNvPr id="22" name="TextBox 17"/>
                      <p:cNvSpPr txBox="1"/>
                      <p:nvPr/>
                    </p:nvSpPr>
                    <p:spPr>
                      <a:xfrm>
                        <a:off x="5725538" y="3021885"/>
                        <a:ext cx="635000" cy="312967"/>
                      </a:xfrm>
                      <a:prstGeom prst="rect">
                        <a:avLst/>
                      </a:prstGeom>
                      <a:noFill/>
                    </p:spPr>
                    <p:txBody>
                      <a:bodyPr vert="horz" rtlCol="0">
                        <a:spAutoFit/>
                      </a:bodyPr>
                      <a:lstStyle/>
                      <a:p>
                        <a:pPr algn="ctr"/>
                        <a:r>
                          <a:rPr lang="en-US" sz="1200" dirty="0" smtClean="0">
                            <a:solidFill>
                              <a:srgbClr val="000000"/>
                            </a:solidFill>
                          </a:rPr>
                          <a:t>10</a:t>
                        </a:r>
                        <a:endParaRPr lang="en-US" sz="1200" dirty="0">
                          <a:solidFill>
                            <a:srgbClr val="000000"/>
                          </a:solidFill>
                        </a:endParaRPr>
                      </a:p>
                    </p:txBody>
                  </p:sp>
                  <p:sp>
                    <p:nvSpPr>
                      <p:cNvPr id="23" name="TextBox 18"/>
                      <p:cNvSpPr txBox="1"/>
                      <p:nvPr/>
                    </p:nvSpPr>
                    <p:spPr>
                      <a:xfrm>
                        <a:off x="5801738" y="3479085"/>
                        <a:ext cx="558800" cy="312967"/>
                      </a:xfrm>
                      <a:prstGeom prst="rect">
                        <a:avLst/>
                      </a:prstGeom>
                      <a:noFill/>
                    </p:spPr>
                    <p:txBody>
                      <a:bodyPr vert="horz" wrap="square" rtlCol="0">
                        <a:spAutoFit/>
                      </a:bodyPr>
                      <a:lstStyle/>
                      <a:p>
                        <a:pPr algn="ctr"/>
                        <a:r>
                          <a:rPr lang="en-US" sz="1200" dirty="0">
                            <a:solidFill>
                              <a:srgbClr val="000000"/>
                            </a:solidFill>
                          </a:rPr>
                          <a:t>8</a:t>
                        </a:r>
                      </a:p>
                    </p:txBody>
                  </p:sp>
                  <p:sp>
                    <p:nvSpPr>
                      <p:cNvPr id="24" name="TextBox 20"/>
                      <p:cNvSpPr txBox="1"/>
                      <p:nvPr/>
                    </p:nvSpPr>
                    <p:spPr>
                      <a:xfrm>
                        <a:off x="6422148" y="5292217"/>
                        <a:ext cx="490701" cy="312967"/>
                      </a:xfrm>
                      <a:prstGeom prst="rect">
                        <a:avLst/>
                      </a:prstGeom>
                      <a:noFill/>
                    </p:spPr>
                    <p:txBody>
                      <a:bodyPr vert="horz" wrap="square" rtlCol="0">
                        <a:spAutoFit/>
                      </a:bodyPr>
                      <a:lstStyle/>
                      <a:p>
                        <a:r>
                          <a:rPr lang="en-US" sz="1200" dirty="0" smtClean="0">
                            <a:solidFill>
                              <a:srgbClr val="000000"/>
                            </a:solidFill>
                          </a:rPr>
                          <a:t>100</a:t>
                        </a:r>
                        <a:endParaRPr lang="en-US" sz="1200" dirty="0">
                          <a:solidFill>
                            <a:srgbClr val="000000"/>
                          </a:solidFill>
                        </a:endParaRPr>
                      </a:p>
                    </p:txBody>
                  </p:sp>
                  <p:sp>
                    <p:nvSpPr>
                      <p:cNvPr id="25" name="TextBox 21"/>
                      <p:cNvSpPr txBox="1"/>
                      <p:nvPr/>
                    </p:nvSpPr>
                    <p:spPr>
                      <a:xfrm>
                        <a:off x="6959600" y="5292217"/>
                        <a:ext cx="486649" cy="312967"/>
                      </a:xfrm>
                      <a:prstGeom prst="rect">
                        <a:avLst/>
                      </a:prstGeom>
                      <a:noFill/>
                    </p:spPr>
                    <p:txBody>
                      <a:bodyPr vert="horz" wrap="square" rtlCol="0">
                        <a:spAutoFit/>
                      </a:bodyPr>
                      <a:lstStyle/>
                      <a:p>
                        <a:r>
                          <a:rPr lang="en-US" sz="1200" dirty="0" smtClean="0">
                            <a:solidFill>
                              <a:srgbClr val="000000"/>
                            </a:solidFill>
                          </a:rPr>
                          <a:t>200</a:t>
                        </a:r>
                        <a:endParaRPr lang="en-US" sz="1200" dirty="0">
                          <a:solidFill>
                            <a:srgbClr val="000000"/>
                          </a:solidFill>
                        </a:endParaRPr>
                      </a:p>
                    </p:txBody>
                  </p:sp>
                  <p:sp>
                    <p:nvSpPr>
                      <p:cNvPr id="26" name="TextBox 22"/>
                      <p:cNvSpPr txBox="1"/>
                      <p:nvPr/>
                    </p:nvSpPr>
                    <p:spPr>
                      <a:xfrm>
                        <a:off x="7446249" y="5292217"/>
                        <a:ext cx="482600" cy="312967"/>
                      </a:xfrm>
                      <a:prstGeom prst="rect">
                        <a:avLst/>
                      </a:prstGeom>
                      <a:noFill/>
                    </p:spPr>
                    <p:txBody>
                      <a:bodyPr vert="horz" wrap="square" rtlCol="0">
                        <a:spAutoFit/>
                      </a:bodyPr>
                      <a:lstStyle/>
                      <a:p>
                        <a:r>
                          <a:rPr lang="en-US" sz="1200" dirty="0" smtClean="0">
                            <a:solidFill>
                              <a:srgbClr val="000000"/>
                            </a:solidFill>
                          </a:rPr>
                          <a:t>300</a:t>
                        </a:r>
                        <a:endParaRPr lang="en-US" sz="1200" dirty="0">
                          <a:solidFill>
                            <a:srgbClr val="000000"/>
                          </a:solidFill>
                        </a:endParaRPr>
                      </a:p>
                    </p:txBody>
                  </p:sp>
                  <p:sp>
                    <p:nvSpPr>
                      <p:cNvPr id="27" name="TextBox 23"/>
                      <p:cNvSpPr txBox="1"/>
                      <p:nvPr/>
                    </p:nvSpPr>
                    <p:spPr>
                      <a:xfrm>
                        <a:off x="7827390" y="5292217"/>
                        <a:ext cx="558657" cy="312967"/>
                      </a:xfrm>
                      <a:prstGeom prst="rect">
                        <a:avLst/>
                      </a:prstGeom>
                      <a:noFill/>
                    </p:spPr>
                    <p:txBody>
                      <a:bodyPr vert="horz" wrap="square" rtlCol="0">
                        <a:spAutoFit/>
                      </a:bodyPr>
                      <a:lstStyle/>
                      <a:p>
                        <a:r>
                          <a:rPr lang="en-US" sz="1200" dirty="0" smtClean="0">
                            <a:solidFill>
                              <a:srgbClr val="000000"/>
                            </a:solidFill>
                          </a:rPr>
                          <a:t>400</a:t>
                        </a:r>
                        <a:endParaRPr lang="en-US" sz="1200" dirty="0">
                          <a:solidFill>
                            <a:srgbClr val="000000"/>
                          </a:solidFill>
                        </a:endParaRPr>
                      </a:p>
                    </p:txBody>
                  </p:sp>
                  <p:sp>
                    <p:nvSpPr>
                      <p:cNvPr id="28" name="TextBox 24"/>
                      <p:cNvSpPr txBox="1"/>
                      <p:nvPr/>
                    </p:nvSpPr>
                    <p:spPr>
                      <a:xfrm>
                        <a:off x="6523976" y="1856885"/>
                        <a:ext cx="3073779" cy="347741"/>
                      </a:xfrm>
                      <a:prstGeom prst="rect">
                        <a:avLst/>
                      </a:prstGeom>
                      <a:noFill/>
                    </p:spPr>
                    <p:txBody>
                      <a:bodyPr vert="horz" wrap="square" rtlCol="0">
                        <a:spAutoFit/>
                      </a:bodyPr>
                      <a:lstStyle/>
                      <a:p>
                        <a:pPr algn="ctr"/>
                        <a:r>
                          <a:rPr lang="en-US" sz="1400" b="1" dirty="0" smtClean="0">
                            <a:solidFill>
                              <a:srgbClr val="FF6820"/>
                            </a:solidFill>
                          </a:rPr>
                          <a:t>The Monopsonistic Labor Market</a:t>
                        </a:r>
                        <a:endParaRPr lang="en-US" sz="1400" b="1" dirty="0">
                          <a:solidFill>
                            <a:srgbClr val="FF6820"/>
                          </a:solidFill>
                        </a:endParaRPr>
                      </a:p>
                    </p:txBody>
                  </p:sp>
                  <p:sp>
                    <p:nvSpPr>
                      <p:cNvPr id="29" name="TextBox 16"/>
                      <p:cNvSpPr txBox="1"/>
                      <p:nvPr/>
                    </p:nvSpPr>
                    <p:spPr>
                      <a:xfrm>
                        <a:off x="5725538" y="2111058"/>
                        <a:ext cx="635000" cy="312967"/>
                      </a:xfrm>
                      <a:prstGeom prst="rect">
                        <a:avLst/>
                      </a:prstGeom>
                      <a:noFill/>
                    </p:spPr>
                    <p:txBody>
                      <a:bodyPr vert="horz" rtlCol="0">
                        <a:spAutoFit/>
                      </a:bodyPr>
                      <a:lstStyle/>
                      <a:p>
                        <a:pPr algn="ctr"/>
                        <a:r>
                          <a:rPr lang="en-US" sz="1200" dirty="0" smtClean="0">
                            <a:solidFill>
                              <a:srgbClr val="000000"/>
                            </a:solidFill>
                          </a:rPr>
                          <a:t>14</a:t>
                        </a:r>
                        <a:endParaRPr lang="en-US" sz="1200" dirty="0">
                          <a:solidFill>
                            <a:srgbClr val="000000"/>
                          </a:solidFill>
                        </a:endParaRPr>
                      </a:p>
                    </p:txBody>
                  </p:sp>
                  <p:sp>
                    <p:nvSpPr>
                      <p:cNvPr id="30" name="TextBox 23"/>
                      <p:cNvSpPr txBox="1"/>
                      <p:nvPr/>
                    </p:nvSpPr>
                    <p:spPr>
                      <a:xfrm>
                        <a:off x="8265822" y="5292217"/>
                        <a:ext cx="577427" cy="312967"/>
                      </a:xfrm>
                      <a:prstGeom prst="rect">
                        <a:avLst/>
                      </a:prstGeom>
                      <a:noFill/>
                    </p:spPr>
                    <p:txBody>
                      <a:bodyPr vert="horz" wrap="square" rtlCol="0">
                        <a:spAutoFit/>
                      </a:bodyPr>
                      <a:lstStyle/>
                      <a:p>
                        <a:r>
                          <a:rPr lang="en-US" sz="1200" dirty="0" smtClean="0">
                            <a:solidFill>
                              <a:srgbClr val="000000"/>
                            </a:solidFill>
                          </a:rPr>
                          <a:t>500</a:t>
                        </a:r>
                        <a:endParaRPr lang="en-US" sz="1200" dirty="0">
                          <a:solidFill>
                            <a:srgbClr val="000000"/>
                          </a:solidFill>
                        </a:endParaRPr>
                      </a:p>
                    </p:txBody>
                  </p:sp>
                  <p:sp>
                    <p:nvSpPr>
                      <p:cNvPr id="31" name="TextBox 23"/>
                      <p:cNvSpPr txBox="1"/>
                      <p:nvPr/>
                    </p:nvSpPr>
                    <p:spPr>
                      <a:xfrm>
                        <a:off x="8797979" y="5292217"/>
                        <a:ext cx="502468" cy="312967"/>
                      </a:xfrm>
                      <a:prstGeom prst="rect">
                        <a:avLst/>
                      </a:prstGeom>
                      <a:noFill/>
                    </p:spPr>
                    <p:txBody>
                      <a:bodyPr vert="horz" wrap="square" rtlCol="0">
                        <a:spAutoFit/>
                      </a:bodyPr>
                      <a:lstStyle/>
                      <a:p>
                        <a:r>
                          <a:rPr lang="en-US" sz="1200" dirty="0" smtClean="0">
                            <a:solidFill>
                              <a:srgbClr val="000000"/>
                            </a:solidFill>
                          </a:rPr>
                          <a:t>600</a:t>
                        </a:r>
                        <a:endParaRPr lang="en-US" sz="1200" dirty="0">
                          <a:solidFill>
                            <a:srgbClr val="000000"/>
                          </a:solidFill>
                        </a:endParaRPr>
                      </a:p>
                    </p:txBody>
                  </p:sp>
                  <p:sp>
                    <p:nvSpPr>
                      <p:cNvPr id="32" name="TextBox 23"/>
                      <p:cNvSpPr txBox="1"/>
                      <p:nvPr/>
                    </p:nvSpPr>
                    <p:spPr>
                      <a:xfrm>
                        <a:off x="9281243" y="5288644"/>
                        <a:ext cx="476405" cy="312967"/>
                      </a:xfrm>
                      <a:prstGeom prst="rect">
                        <a:avLst/>
                      </a:prstGeom>
                      <a:noFill/>
                    </p:spPr>
                    <p:txBody>
                      <a:bodyPr vert="horz" wrap="square" rtlCol="0">
                        <a:spAutoFit/>
                      </a:bodyPr>
                      <a:lstStyle/>
                      <a:p>
                        <a:r>
                          <a:rPr lang="en-US" sz="1200" dirty="0" smtClean="0">
                            <a:solidFill>
                              <a:srgbClr val="000000"/>
                            </a:solidFill>
                          </a:rPr>
                          <a:t>700</a:t>
                        </a:r>
                        <a:endParaRPr lang="en-US" sz="1200" dirty="0">
                          <a:solidFill>
                            <a:srgbClr val="000000"/>
                          </a:solidFill>
                        </a:endParaRPr>
                      </a:p>
                    </p:txBody>
                  </p:sp>
                  <p:sp>
                    <p:nvSpPr>
                      <p:cNvPr id="33" name="TextBox 18"/>
                      <p:cNvSpPr txBox="1"/>
                      <p:nvPr/>
                    </p:nvSpPr>
                    <p:spPr>
                      <a:xfrm>
                        <a:off x="5801738" y="3939858"/>
                        <a:ext cx="558800" cy="312967"/>
                      </a:xfrm>
                      <a:prstGeom prst="rect">
                        <a:avLst/>
                      </a:prstGeom>
                      <a:noFill/>
                    </p:spPr>
                    <p:txBody>
                      <a:bodyPr vert="horz" wrap="square" rtlCol="0">
                        <a:spAutoFit/>
                      </a:bodyPr>
                      <a:lstStyle/>
                      <a:p>
                        <a:pPr algn="ctr"/>
                        <a:r>
                          <a:rPr lang="en-US" sz="1200" dirty="0" smtClean="0">
                            <a:solidFill>
                              <a:srgbClr val="000000"/>
                            </a:solidFill>
                          </a:rPr>
                          <a:t>6</a:t>
                        </a:r>
                        <a:endParaRPr lang="en-US" sz="1200" dirty="0">
                          <a:solidFill>
                            <a:srgbClr val="000000"/>
                          </a:solidFill>
                        </a:endParaRPr>
                      </a:p>
                    </p:txBody>
                  </p:sp>
                  <p:sp>
                    <p:nvSpPr>
                      <p:cNvPr id="34" name="TextBox 18"/>
                      <p:cNvSpPr txBox="1"/>
                      <p:nvPr/>
                    </p:nvSpPr>
                    <p:spPr>
                      <a:xfrm>
                        <a:off x="5801738" y="4397058"/>
                        <a:ext cx="558800" cy="312967"/>
                      </a:xfrm>
                      <a:prstGeom prst="rect">
                        <a:avLst/>
                      </a:prstGeom>
                      <a:noFill/>
                    </p:spPr>
                    <p:txBody>
                      <a:bodyPr vert="horz" wrap="square" rtlCol="0">
                        <a:spAutoFit/>
                      </a:bodyPr>
                      <a:lstStyle/>
                      <a:p>
                        <a:pPr algn="ctr"/>
                        <a:r>
                          <a:rPr lang="en-US" sz="1200" dirty="0">
                            <a:solidFill>
                              <a:srgbClr val="000000"/>
                            </a:solidFill>
                          </a:rPr>
                          <a:t>4</a:t>
                        </a:r>
                      </a:p>
                    </p:txBody>
                  </p:sp>
                  <p:sp>
                    <p:nvSpPr>
                      <p:cNvPr id="35" name="TextBox 18"/>
                      <p:cNvSpPr txBox="1"/>
                      <p:nvPr/>
                    </p:nvSpPr>
                    <p:spPr>
                      <a:xfrm>
                        <a:off x="5801738" y="4854259"/>
                        <a:ext cx="558800" cy="312967"/>
                      </a:xfrm>
                      <a:prstGeom prst="rect">
                        <a:avLst/>
                      </a:prstGeom>
                      <a:noFill/>
                    </p:spPr>
                    <p:txBody>
                      <a:bodyPr vert="horz" wrap="square" rtlCol="0">
                        <a:spAutoFit/>
                      </a:bodyPr>
                      <a:lstStyle/>
                      <a:p>
                        <a:pPr algn="ctr"/>
                        <a:r>
                          <a:rPr lang="en-US" sz="1200" dirty="0" smtClean="0">
                            <a:solidFill>
                              <a:srgbClr val="000000"/>
                            </a:solidFill>
                          </a:rPr>
                          <a:t>2</a:t>
                        </a:r>
                        <a:endParaRPr lang="en-US" sz="1200" dirty="0">
                          <a:solidFill>
                            <a:srgbClr val="000000"/>
                          </a:solidFill>
                        </a:endParaRPr>
                      </a:p>
                    </p:txBody>
                  </p:sp>
                  <p:sp>
                    <p:nvSpPr>
                      <p:cNvPr id="36" name="TextBox 7"/>
                      <p:cNvSpPr txBox="1"/>
                      <p:nvPr/>
                    </p:nvSpPr>
                    <p:spPr>
                      <a:xfrm>
                        <a:off x="8958609" y="2323768"/>
                        <a:ext cx="914400" cy="521612"/>
                      </a:xfrm>
                      <a:prstGeom prst="rect">
                        <a:avLst/>
                      </a:prstGeom>
                      <a:noFill/>
                    </p:spPr>
                    <p:txBody>
                      <a:bodyPr vert="horz" rtlCol="0">
                        <a:spAutoFit/>
                      </a:bodyPr>
                      <a:lstStyle/>
                      <a:p>
                        <a:pPr algn="ctr"/>
                        <a:r>
                          <a:rPr lang="en-US" sz="1200" dirty="0" smtClean="0">
                            <a:solidFill>
                              <a:srgbClr val="000000"/>
                            </a:solidFill>
                          </a:rPr>
                          <a:t>Supply of Labor</a:t>
                        </a:r>
                        <a:endParaRPr lang="en-US" sz="1200" dirty="0">
                          <a:solidFill>
                            <a:srgbClr val="000000"/>
                          </a:solidFill>
                        </a:endParaRPr>
                      </a:p>
                    </p:txBody>
                  </p:sp>
                  <p:sp>
                    <p:nvSpPr>
                      <p:cNvPr id="64" name="TextBox 18"/>
                      <p:cNvSpPr txBox="1"/>
                      <p:nvPr/>
                    </p:nvSpPr>
                    <p:spPr>
                      <a:xfrm>
                        <a:off x="5747433" y="3610185"/>
                        <a:ext cx="558800" cy="312967"/>
                      </a:xfrm>
                      <a:prstGeom prst="rect">
                        <a:avLst/>
                      </a:prstGeom>
                      <a:noFill/>
                    </p:spPr>
                    <p:txBody>
                      <a:bodyPr vert="horz" wrap="square" rtlCol="0">
                        <a:spAutoFit/>
                      </a:bodyPr>
                      <a:lstStyle/>
                      <a:p>
                        <a:pPr algn="ctr"/>
                        <a:r>
                          <a:rPr lang="en-US" sz="1200" b="1" dirty="0" err="1" smtClean="0">
                            <a:solidFill>
                              <a:srgbClr val="FF0000"/>
                            </a:solidFill>
                          </a:rPr>
                          <a:t>Wm</a:t>
                        </a:r>
                        <a:endParaRPr lang="en-US" sz="1200" b="1" dirty="0">
                          <a:solidFill>
                            <a:srgbClr val="FF0000"/>
                          </a:solidFill>
                        </a:endParaRPr>
                      </a:p>
                    </p:txBody>
                  </p:sp>
                  <p:sp>
                    <p:nvSpPr>
                      <p:cNvPr id="69" name="TextBox 7"/>
                      <p:cNvSpPr txBox="1"/>
                      <p:nvPr/>
                    </p:nvSpPr>
                    <p:spPr>
                      <a:xfrm>
                        <a:off x="7588886" y="2201263"/>
                        <a:ext cx="914400" cy="312967"/>
                      </a:xfrm>
                      <a:prstGeom prst="rect">
                        <a:avLst/>
                      </a:prstGeom>
                      <a:noFill/>
                    </p:spPr>
                    <p:txBody>
                      <a:bodyPr vert="horz" rtlCol="0">
                        <a:spAutoFit/>
                      </a:bodyPr>
                      <a:lstStyle/>
                      <a:p>
                        <a:pPr algn="ctr"/>
                        <a:r>
                          <a:rPr lang="en-US" sz="1200" dirty="0" smtClean="0">
                            <a:solidFill>
                              <a:srgbClr val="000000"/>
                            </a:solidFill>
                          </a:rPr>
                          <a:t>MRC</a:t>
                        </a:r>
                        <a:endParaRPr lang="en-US" sz="1200" dirty="0">
                          <a:solidFill>
                            <a:srgbClr val="000000"/>
                          </a:solidFill>
                        </a:endParaRPr>
                      </a:p>
                    </p:txBody>
                  </p:sp>
                </p:grpSp>
              </p:grpSp>
              <p:cxnSp>
                <p:nvCxnSpPr>
                  <p:cNvPr id="11" name="Straight Connector 10"/>
                  <p:cNvCxnSpPr/>
                  <p:nvPr/>
                </p:nvCxnSpPr>
                <p:spPr>
                  <a:xfrm flipV="1">
                    <a:off x="4891137" y="2618578"/>
                    <a:ext cx="3097796" cy="2222486"/>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4818676" y="2427060"/>
                    <a:ext cx="1728244" cy="230390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95046" y="2145740"/>
                  <a:ext cx="8769389" cy="3879229"/>
                  <a:chOff x="4008121" y="1943099"/>
                  <a:chExt cx="9320175" cy="4122876"/>
                </a:xfrm>
              </p:grpSpPr>
              <p:grpSp>
                <p:nvGrpSpPr>
                  <p:cNvPr id="42" name="Group 41"/>
                  <p:cNvGrpSpPr/>
                  <p:nvPr/>
                </p:nvGrpSpPr>
                <p:grpSpPr>
                  <a:xfrm>
                    <a:off x="4008121" y="1943099"/>
                    <a:ext cx="9320175" cy="4122876"/>
                    <a:chOff x="5578273" y="1999742"/>
                    <a:chExt cx="8256727" cy="4382942"/>
                  </a:xfrm>
                </p:grpSpPr>
                <p:sp>
                  <p:nvSpPr>
                    <p:cNvPr id="45" name="TextBox 44"/>
                    <p:cNvSpPr txBox="1"/>
                    <p:nvPr/>
                  </p:nvSpPr>
                  <p:spPr>
                    <a:xfrm>
                      <a:off x="9558690" y="5309370"/>
                      <a:ext cx="584200" cy="382515"/>
                    </a:xfrm>
                    <a:prstGeom prst="rect">
                      <a:avLst/>
                    </a:prstGeom>
                    <a:noFill/>
                  </p:spPr>
                  <p:txBody>
                    <a:bodyPr vert="horz" rtlCol="0">
                      <a:spAutoFit/>
                    </a:bodyPr>
                    <a:lstStyle/>
                    <a:p>
                      <a:r>
                        <a:rPr lang="en-US" sz="1600" dirty="0" smtClean="0">
                          <a:solidFill>
                            <a:srgbClr val="000000"/>
                          </a:solidFill>
                        </a:rPr>
                        <a:t>Q</a:t>
                      </a:r>
                      <a:r>
                        <a:rPr lang="en-US" sz="1600" baseline="-25000" dirty="0" smtClean="0">
                          <a:solidFill>
                            <a:srgbClr val="000000"/>
                          </a:solidFill>
                        </a:rPr>
                        <a:t>L</a:t>
                      </a:r>
                      <a:endParaRPr lang="en-US" sz="1600" baseline="-25000" dirty="0">
                        <a:solidFill>
                          <a:srgbClr val="000000"/>
                        </a:solidFill>
                      </a:endParaRPr>
                    </a:p>
                  </p:txBody>
                </p:sp>
                <p:grpSp>
                  <p:nvGrpSpPr>
                    <p:cNvPr id="46" name="Group 25"/>
                    <p:cNvGrpSpPr/>
                    <p:nvPr/>
                  </p:nvGrpSpPr>
                  <p:grpSpPr>
                    <a:xfrm>
                      <a:off x="5578273" y="1999742"/>
                      <a:ext cx="8256727" cy="4382942"/>
                      <a:chOff x="5578273" y="1999742"/>
                      <a:chExt cx="8256727" cy="4382942"/>
                    </a:xfrm>
                  </p:grpSpPr>
                  <p:cxnSp>
                    <p:nvCxnSpPr>
                      <p:cNvPr id="47" name="Straight Connector 46"/>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8"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9" name="TextBox 5"/>
                      <p:cNvSpPr txBox="1"/>
                      <p:nvPr/>
                    </p:nvSpPr>
                    <p:spPr>
                      <a:xfrm rot="16200000">
                        <a:off x="4405282" y="3172735"/>
                        <a:ext cx="2635765" cy="289784"/>
                      </a:xfrm>
                      <a:prstGeom prst="rect">
                        <a:avLst/>
                      </a:prstGeom>
                      <a:noFill/>
                    </p:spPr>
                    <p:txBody>
                      <a:bodyPr vert="horz" wrap="square" rtlCol="0">
                        <a:spAutoFit/>
                      </a:bodyPr>
                      <a:lstStyle/>
                      <a:p>
                        <a:r>
                          <a:rPr lang="en-US" sz="1400" dirty="0" smtClean="0">
                            <a:solidFill>
                              <a:srgbClr val="000000"/>
                            </a:solidFill>
                          </a:rPr>
                          <a:t>MRP = P</a:t>
                        </a:r>
                        <a:r>
                          <a:rPr lang="en-US" sz="1400" baseline="-25000" dirty="0" smtClean="0">
                            <a:solidFill>
                              <a:srgbClr val="000000"/>
                            </a:solidFill>
                          </a:rPr>
                          <a:t>L </a:t>
                        </a:r>
                        <a:r>
                          <a:rPr lang="en-US" sz="1400" dirty="0" smtClean="0">
                            <a:solidFill>
                              <a:srgbClr val="000000"/>
                            </a:solidFill>
                          </a:rPr>
                          <a:t>(wage rate)</a:t>
                        </a:r>
                        <a:endParaRPr lang="en-US" sz="1400" dirty="0">
                          <a:solidFill>
                            <a:srgbClr val="000000"/>
                          </a:solidFill>
                        </a:endParaRPr>
                      </a:p>
                    </p:txBody>
                  </p:sp>
                  <p:cxnSp>
                    <p:nvCxnSpPr>
                      <p:cNvPr id="50"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1" name="TextBox 7"/>
                      <p:cNvSpPr txBox="1"/>
                      <p:nvPr/>
                    </p:nvSpPr>
                    <p:spPr>
                      <a:xfrm>
                        <a:off x="9281243" y="4854259"/>
                        <a:ext cx="914400" cy="312967"/>
                      </a:xfrm>
                      <a:prstGeom prst="rect">
                        <a:avLst/>
                      </a:prstGeom>
                      <a:noFill/>
                    </p:spPr>
                    <p:txBody>
                      <a:bodyPr vert="horz" rtlCol="0">
                        <a:spAutoFit/>
                      </a:bodyPr>
                      <a:lstStyle/>
                      <a:p>
                        <a:r>
                          <a:rPr lang="en-US" sz="1200" dirty="0" smtClean="0">
                            <a:solidFill>
                              <a:srgbClr val="000000"/>
                            </a:solidFill>
                          </a:rPr>
                          <a:t>D=MRP</a:t>
                        </a:r>
                        <a:endParaRPr lang="en-US" sz="1200" dirty="0">
                          <a:solidFill>
                            <a:srgbClr val="000000"/>
                          </a:solidFill>
                        </a:endParaRPr>
                      </a:p>
                    </p:txBody>
                  </p:sp>
                  <p:sp>
                    <p:nvSpPr>
                      <p:cNvPr id="54" name="TextBox 16"/>
                      <p:cNvSpPr txBox="1"/>
                      <p:nvPr/>
                    </p:nvSpPr>
                    <p:spPr>
                      <a:xfrm>
                        <a:off x="5801738" y="2568258"/>
                        <a:ext cx="457488" cy="312967"/>
                      </a:xfrm>
                      <a:prstGeom prst="rect">
                        <a:avLst/>
                      </a:prstGeom>
                      <a:noFill/>
                    </p:spPr>
                    <p:txBody>
                      <a:bodyPr vert="horz" wrap="square" rtlCol="0">
                        <a:spAutoFit/>
                      </a:bodyPr>
                      <a:lstStyle/>
                      <a:p>
                        <a:pPr algn="ctr"/>
                        <a:r>
                          <a:rPr lang="en-US" sz="1200" dirty="0" smtClean="0">
                            <a:solidFill>
                              <a:srgbClr val="000000"/>
                            </a:solidFill>
                          </a:rPr>
                          <a:t>12</a:t>
                        </a:r>
                        <a:endParaRPr lang="en-US" sz="1200" dirty="0">
                          <a:solidFill>
                            <a:srgbClr val="000000"/>
                          </a:solidFill>
                        </a:endParaRPr>
                      </a:p>
                    </p:txBody>
                  </p:sp>
                  <p:sp>
                    <p:nvSpPr>
                      <p:cNvPr id="55" name="TextBox 17"/>
                      <p:cNvSpPr txBox="1"/>
                      <p:nvPr/>
                    </p:nvSpPr>
                    <p:spPr>
                      <a:xfrm>
                        <a:off x="5725538" y="3021885"/>
                        <a:ext cx="635000" cy="312967"/>
                      </a:xfrm>
                      <a:prstGeom prst="rect">
                        <a:avLst/>
                      </a:prstGeom>
                      <a:noFill/>
                    </p:spPr>
                    <p:txBody>
                      <a:bodyPr vert="horz" rtlCol="0">
                        <a:spAutoFit/>
                      </a:bodyPr>
                      <a:lstStyle/>
                      <a:p>
                        <a:pPr algn="ctr"/>
                        <a:r>
                          <a:rPr lang="en-US" sz="1200" dirty="0" smtClean="0">
                            <a:solidFill>
                              <a:srgbClr val="000000"/>
                            </a:solidFill>
                          </a:rPr>
                          <a:t>10</a:t>
                        </a:r>
                        <a:endParaRPr lang="en-US" sz="1200" dirty="0">
                          <a:solidFill>
                            <a:srgbClr val="000000"/>
                          </a:solidFill>
                        </a:endParaRPr>
                      </a:p>
                    </p:txBody>
                  </p:sp>
                  <p:sp>
                    <p:nvSpPr>
                      <p:cNvPr id="56" name="TextBox 18"/>
                      <p:cNvSpPr txBox="1"/>
                      <p:nvPr/>
                    </p:nvSpPr>
                    <p:spPr>
                      <a:xfrm>
                        <a:off x="5801738" y="3479085"/>
                        <a:ext cx="558800" cy="312967"/>
                      </a:xfrm>
                      <a:prstGeom prst="rect">
                        <a:avLst/>
                      </a:prstGeom>
                      <a:noFill/>
                    </p:spPr>
                    <p:txBody>
                      <a:bodyPr vert="horz" wrap="square" rtlCol="0">
                        <a:spAutoFit/>
                      </a:bodyPr>
                      <a:lstStyle/>
                      <a:p>
                        <a:pPr algn="ctr"/>
                        <a:r>
                          <a:rPr lang="en-US" sz="1200" dirty="0">
                            <a:solidFill>
                              <a:srgbClr val="000000"/>
                            </a:solidFill>
                          </a:rPr>
                          <a:t>8</a:t>
                        </a:r>
                      </a:p>
                    </p:txBody>
                  </p:sp>
                  <p:sp>
                    <p:nvSpPr>
                      <p:cNvPr id="57" name="TextBox 20"/>
                      <p:cNvSpPr txBox="1"/>
                      <p:nvPr/>
                    </p:nvSpPr>
                    <p:spPr>
                      <a:xfrm>
                        <a:off x="6422148" y="5292217"/>
                        <a:ext cx="490701" cy="312967"/>
                      </a:xfrm>
                      <a:prstGeom prst="rect">
                        <a:avLst/>
                      </a:prstGeom>
                      <a:noFill/>
                    </p:spPr>
                    <p:txBody>
                      <a:bodyPr vert="horz" wrap="square" rtlCol="0">
                        <a:spAutoFit/>
                      </a:bodyPr>
                      <a:lstStyle/>
                      <a:p>
                        <a:r>
                          <a:rPr lang="en-US" sz="1200" dirty="0" smtClean="0">
                            <a:solidFill>
                              <a:srgbClr val="000000"/>
                            </a:solidFill>
                          </a:rPr>
                          <a:t>100</a:t>
                        </a:r>
                        <a:endParaRPr lang="en-US" sz="1200" dirty="0">
                          <a:solidFill>
                            <a:srgbClr val="000000"/>
                          </a:solidFill>
                        </a:endParaRPr>
                      </a:p>
                    </p:txBody>
                  </p:sp>
                  <p:sp>
                    <p:nvSpPr>
                      <p:cNvPr id="58" name="TextBox 21"/>
                      <p:cNvSpPr txBox="1"/>
                      <p:nvPr/>
                    </p:nvSpPr>
                    <p:spPr>
                      <a:xfrm>
                        <a:off x="6959600" y="5292217"/>
                        <a:ext cx="486649" cy="312967"/>
                      </a:xfrm>
                      <a:prstGeom prst="rect">
                        <a:avLst/>
                      </a:prstGeom>
                      <a:noFill/>
                    </p:spPr>
                    <p:txBody>
                      <a:bodyPr vert="horz" wrap="square" rtlCol="0">
                        <a:spAutoFit/>
                      </a:bodyPr>
                      <a:lstStyle/>
                      <a:p>
                        <a:r>
                          <a:rPr lang="en-US" sz="1200" dirty="0" smtClean="0">
                            <a:solidFill>
                              <a:srgbClr val="000000"/>
                            </a:solidFill>
                          </a:rPr>
                          <a:t>200</a:t>
                        </a:r>
                        <a:endParaRPr lang="en-US" sz="1200" dirty="0">
                          <a:solidFill>
                            <a:srgbClr val="000000"/>
                          </a:solidFill>
                        </a:endParaRPr>
                      </a:p>
                    </p:txBody>
                  </p:sp>
                  <p:sp>
                    <p:nvSpPr>
                      <p:cNvPr id="59" name="TextBox 22"/>
                      <p:cNvSpPr txBox="1"/>
                      <p:nvPr/>
                    </p:nvSpPr>
                    <p:spPr>
                      <a:xfrm>
                        <a:off x="7446249" y="5292217"/>
                        <a:ext cx="482600" cy="312967"/>
                      </a:xfrm>
                      <a:prstGeom prst="rect">
                        <a:avLst/>
                      </a:prstGeom>
                      <a:noFill/>
                    </p:spPr>
                    <p:txBody>
                      <a:bodyPr vert="horz" wrap="square" rtlCol="0">
                        <a:spAutoFit/>
                      </a:bodyPr>
                      <a:lstStyle/>
                      <a:p>
                        <a:r>
                          <a:rPr lang="en-US" sz="1200" dirty="0" smtClean="0">
                            <a:solidFill>
                              <a:srgbClr val="000000"/>
                            </a:solidFill>
                          </a:rPr>
                          <a:t>300</a:t>
                        </a:r>
                        <a:endParaRPr lang="en-US" sz="1200" dirty="0">
                          <a:solidFill>
                            <a:srgbClr val="000000"/>
                          </a:solidFill>
                        </a:endParaRPr>
                      </a:p>
                    </p:txBody>
                  </p:sp>
                  <p:sp>
                    <p:nvSpPr>
                      <p:cNvPr id="60" name="TextBox 23"/>
                      <p:cNvSpPr txBox="1"/>
                      <p:nvPr/>
                    </p:nvSpPr>
                    <p:spPr>
                      <a:xfrm>
                        <a:off x="7827390" y="5292217"/>
                        <a:ext cx="558657" cy="312967"/>
                      </a:xfrm>
                      <a:prstGeom prst="rect">
                        <a:avLst/>
                      </a:prstGeom>
                      <a:noFill/>
                    </p:spPr>
                    <p:txBody>
                      <a:bodyPr vert="horz" wrap="square" rtlCol="0">
                        <a:spAutoFit/>
                      </a:bodyPr>
                      <a:lstStyle/>
                      <a:p>
                        <a:r>
                          <a:rPr lang="en-US" sz="1200" dirty="0" smtClean="0">
                            <a:solidFill>
                              <a:srgbClr val="000000"/>
                            </a:solidFill>
                          </a:rPr>
                          <a:t>400</a:t>
                        </a:r>
                        <a:endParaRPr lang="en-US" sz="1200" dirty="0">
                          <a:solidFill>
                            <a:srgbClr val="000000"/>
                          </a:solidFill>
                        </a:endParaRPr>
                      </a:p>
                    </p:txBody>
                  </p:sp>
                  <p:sp>
                    <p:nvSpPr>
                      <p:cNvPr id="61" name="TextBox 24"/>
                      <p:cNvSpPr txBox="1"/>
                      <p:nvPr/>
                    </p:nvSpPr>
                    <p:spPr>
                      <a:xfrm>
                        <a:off x="6777011" y="1999743"/>
                        <a:ext cx="2203534" cy="591159"/>
                      </a:xfrm>
                      <a:prstGeom prst="rect">
                        <a:avLst/>
                      </a:prstGeom>
                      <a:noFill/>
                    </p:spPr>
                    <p:txBody>
                      <a:bodyPr vert="horz" wrap="square" rtlCol="0">
                        <a:spAutoFit/>
                      </a:bodyPr>
                      <a:lstStyle/>
                      <a:p>
                        <a:pPr algn="ctr"/>
                        <a:r>
                          <a:rPr lang="en-US" sz="1400" b="1" dirty="0" smtClean="0">
                            <a:solidFill>
                              <a:srgbClr val="FF6820"/>
                            </a:solidFill>
                          </a:rPr>
                          <a:t>The Perfectly Competitive Labor Market</a:t>
                        </a:r>
                        <a:endParaRPr lang="en-US" sz="1400" b="1" dirty="0">
                          <a:solidFill>
                            <a:srgbClr val="FF6820"/>
                          </a:solidFill>
                        </a:endParaRPr>
                      </a:p>
                    </p:txBody>
                  </p:sp>
                  <p:sp>
                    <p:nvSpPr>
                      <p:cNvPr id="62" name="TextBox 16"/>
                      <p:cNvSpPr txBox="1"/>
                      <p:nvPr/>
                    </p:nvSpPr>
                    <p:spPr>
                      <a:xfrm>
                        <a:off x="5725538" y="2111058"/>
                        <a:ext cx="635000" cy="312967"/>
                      </a:xfrm>
                      <a:prstGeom prst="rect">
                        <a:avLst/>
                      </a:prstGeom>
                      <a:noFill/>
                    </p:spPr>
                    <p:txBody>
                      <a:bodyPr vert="horz" rtlCol="0">
                        <a:spAutoFit/>
                      </a:bodyPr>
                      <a:lstStyle/>
                      <a:p>
                        <a:pPr algn="ctr"/>
                        <a:r>
                          <a:rPr lang="en-US" sz="1200" dirty="0" smtClean="0">
                            <a:solidFill>
                              <a:srgbClr val="000000"/>
                            </a:solidFill>
                          </a:rPr>
                          <a:t>14</a:t>
                        </a:r>
                        <a:endParaRPr lang="en-US" sz="1200" dirty="0">
                          <a:solidFill>
                            <a:srgbClr val="000000"/>
                          </a:solidFill>
                        </a:endParaRPr>
                      </a:p>
                    </p:txBody>
                  </p:sp>
                  <p:sp>
                    <p:nvSpPr>
                      <p:cNvPr id="63" name="TextBox 23"/>
                      <p:cNvSpPr txBox="1"/>
                      <p:nvPr/>
                    </p:nvSpPr>
                    <p:spPr>
                      <a:xfrm>
                        <a:off x="8265822" y="5292217"/>
                        <a:ext cx="577427" cy="312967"/>
                      </a:xfrm>
                      <a:prstGeom prst="rect">
                        <a:avLst/>
                      </a:prstGeom>
                      <a:noFill/>
                    </p:spPr>
                    <p:txBody>
                      <a:bodyPr vert="horz" wrap="square" rtlCol="0">
                        <a:spAutoFit/>
                      </a:bodyPr>
                      <a:lstStyle/>
                      <a:p>
                        <a:r>
                          <a:rPr lang="en-US" sz="1200" dirty="0" smtClean="0">
                            <a:solidFill>
                              <a:srgbClr val="000000"/>
                            </a:solidFill>
                          </a:rPr>
                          <a:t>500</a:t>
                        </a:r>
                        <a:endParaRPr lang="en-US" sz="1200" dirty="0">
                          <a:solidFill>
                            <a:srgbClr val="000000"/>
                          </a:solidFill>
                        </a:endParaRPr>
                      </a:p>
                    </p:txBody>
                  </p:sp>
                  <p:sp>
                    <p:nvSpPr>
                      <p:cNvPr id="65" name="TextBox 23"/>
                      <p:cNvSpPr txBox="1"/>
                      <p:nvPr/>
                    </p:nvSpPr>
                    <p:spPr>
                      <a:xfrm>
                        <a:off x="8797979" y="5292217"/>
                        <a:ext cx="502468" cy="312967"/>
                      </a:xfrm>
                      <a:prstGeom prst="rect">
                        <a:avLst/>
                      </a:prstGeom>
                      <a:noFill/>
                    </p:spPr>
                    <p:txBody>
                      <a:bodyPr vert="horz" wrap="square" rtlCol="0">
                        <a:spAutoFit/>
                      </a:bodyPr>
                      <a:lstStyle/>
                      <a:p>
                        <a:r>
                          <a:rPr lang="en-US" sz="1200" dirty="0" smtClean="0">
                            <a:solidFill>
                              <a:srgbClr val="000000"/>
                            </a:solidFill>
                          </a:rPr>
                          <a:t>600</a:t>
                        </a:r>
                        <a:endParaRPr lang="en-US" sz="1200" dirty="0">
                          <a:solidFill>
                            <a:srgbClr val="000000"/>
                          </a:solidFill>
                        </a:endParaRPr>
                      </a:p>
                    </p:txBody>
                  </p:sp>
                  <p:sp>
                    <p:nvSpPr>
                      <p:cNvPr id="66" name="TextBox 23"/>
                      <p:cNvSpPr txBox="1"/>
                      <p:nvPr/>
                    </p:nvSpPr>
                    <p:spPr>
                      <a:xfrm>
                        <a:off x="9281243" y="5288645"/>
                        <a:ext cx="476405" cy="312967"/>
                      </a:xfrm>
                      <a:prstGeom prst="rect">
                        <a:avLst/>
                      </a:prstGeom>
                      <a:noFill/>
                    </p:spPr>
                    <p:txBody>
                      <a:bodyPr vert="horz" wrap="square" rtlCol="0">
                        <a:spAutoFit/>
                      </a:bodyPr>
                      <a:lstStyle/>
                      <a:p>
                        <a:r>
                          <a:rPr lang="en-US" sz="1200" dirty="0" smtClean="0">
                            <a:solidFill>
                              <a:srgbClr val="000000"/>
                            </a:solidFill>
                          </a:rPr>
                          <a:t>700</a:t>
                        </a:r>
                        <a:endParaRPr lang="en-US" sz="1200" dirty="0">
                          <a:solidFill>
                            <a:srgbClr val="000000"/>
                          </a:solidFill>
                        </a:endParaRPr>
                      </a:p>
                    </p:txBody>
                  </p:sp>
                  <p:sp>
                    <p:nvSpPr>
                      <p:cNvPr id="68" name="TextBox 18"/>
                      <p:cNvSpPr txBox="1"/>
                      <p:nvPr/>
                    </p:nvSpPr>
                    <p:spPr>
                      <a:xfrm>
                        <a:off x="5801738" y="3939858"/>
                        <a:ext cx="558800" cy="312967"/>
                      </a:xfrm>
                      <a:prstGeom prst="rect">
                        <a:avLst/>
                      </a:prstGeom>
                      <a:noFill/>
                    </p:spPr>
                    <p:txBody>
                      <a:bodyPr vert="horz" wrap="square" rtlCol="0">
                        <a:spAutoFit/>
                      </a:bodyPr>
                      <a:lstStyle/>
                      <a:p>
                        <a:pPr algn="ctr"/>
                        <a:r>
                          <a:rPr lang="en-US" sz="1200" dirty="0" smtClean="0">
                            <a:solidFill>
                              <a:srgbClr val="000000"/>
                            </a:solidFill>
                          </a:rPr>
                          <a:t>6</a:t>
                        </a:r>
                        <a:endParaRPr lang="en-US" sz="1200" dirty="0">
                          <a:solidFill>
                            <a:srgbClr val="000000"/>
                          </a:solidFill>
                        </a:endParaRPr>
                      </a:p>
                    </p:txBody>
                  </p:sp>
                  <p:sp>
                    <p:nvSpPr>
                      <p:cNvPr id="70" name="TextBox 18"/>
                      <p:cNvSpPr txBox="1"/>
                      <p:nvPr/>
                    </p:nvSpPr>
                    <p:spPr>
                      <a:xfrm>
                        <a:off x="5801738" y="4397058"/>
                        <a:ext cx="558800" cy="312967"/>
                      </a:xfrm>
                      <a:prstGeom prst="rect">
                        <a:avLst/>
                      </a:prstGeom>
                      <a:noFill/>
                    </p:spPr>
                    <p:txBody>
                      <a:bodyPr vert="horz" wrap="square" rtlCol="0">
                        <a:spAutoFit/>
                      </a:bodyPr>
                      <a:lstStyle/>
                      <a:p>
                        <a:pPr algn="ctr"/>
                        <a:r>
                          <a:rPr lang="en-US" sz="1200" dirty="0">
                            <a:solidFill>
                              <a:srgbClr val="000000"/>
                            </a:solidFill>
                          </a:rPr>
                          <a:t>4</a:t>
                        </a:r>
                      </a:p>
                    </p:txBody>
                  </p:sp>
                  <p:sp>
                    <p:nvSpPr>
                      <p:cNvPr id="71" name="TextBox 18"/>
                      <p:cNvSpPr txBox="1"/>
                      <p:nvPr/>
                    </p:nvSpPr>
                    <p:spPr>
                      <a:xfrm>
                        <a:off x="5801738" y="4854259"/>
                        <a:ext cx="558800" cy="312967"/>
                      </a:xfrm>
                      <a:prstGeom prst="rect">
                        <a:avLst/>
                      </a:prstGeom>
                      <a:noFill/>
                    </p:spPr>
                    <p:txBody>
                      <a:bodyPr vert="horz" wrap="square" rtlCol="0">
                        <a:spAutoFit/>
                      </a:bodyPr>
                      <a:lstStyle/>
                      <a:p>
                        <a:pPr algn="ctr"/>
                        <a:r>
                          <a:rPr lang="en-US" sz="1200" dirty="0" smtClean="0">
                            <a:solidFill>
                              <a:srgbClr val="000000"/>
                            </a:solidFill>
                          </a:rPr>
                          <a:t>2</a:t>
                        </a:r>
                        <a:endParaRPr lang="en-US" sz="1200" dirty="0">
                          <a:solidFill>
                            <a:srgbClr val="000000"/>
                          </a:solidFill>
                        </a:endParaRPr>
                      </a:p>
                    </p:txBody>
                  </p:sp>
                  <p:sp>
                    <p:nvSpPr>
                      <p:cNvPr id="73" name="TextBox 7"/>
                      <p:cNvSpPr txBox="1"/>
                      <p:nvPr/>
                    </p:nvSpPr>
                    <p:spPr>
                      <a:xfrm>
                        <a:off x="8958609" y="2323768"/>
                        <a:ext cx="914400" cy="521612"/>
                      </a:xfrm>
                      <a:prstGeom prst="rect">
                        <a:avLst/>
                      </a:prstGeom>
                      <a:noFill/>
                    </p:spPr>
                    <p:txBody>
                      <a:bodyPr vert="horz" rtlCol="0">
                        <a:spAutoFit/>
                      </a:bodyPr>
                      <a:lstStyle/>
                      <a:p>
                        <a:pPr algn="ctr"/>
                        <a:r>
                          <a:rPr lang="en-US" sz="1200" dirty="0" smtClean="0">
                            <a:solidFill>
                              <a:srgbClr val="000000"/>
                            </a:solidFill>
                          </a:rPr>
                          <a:t>Supply of Labor</a:t>
                        </a:r>
                        <a:endParaRPr lang="en-US" sz="1200" dirty="0">
                          <a:solidFill>
                            <a:srgbClr val="000000"/>
                          </a:solidFill>
                        </a:endParaRPr>
                      </a:p>
                    </p:txBody>
                  </p:sp>
                  <p:sp>
                    <p:nvSpPr>
                      <p:cNvPr id="75" name="TextBox 18"/>
                      <p:cNvSpPr txBox="1"/>
                      <p:nvPr/>
                    </p:nvSpPr>
                    <p:spPr>
                      <a:xfrm>
                        <a:off x="5737543" y="3179713"/>
                        <a:ext cx="558800" cy="312967"/>
                      </a:xfrm>
                      <a:prstGeom prst="rect">
                        <a:avLst/>
                      </a:prstGeom>
                      <a:noFill/>
                    </p:spPr>
                    <p:txBody>
                      <a:bodyPr vert="horz" wrap="square" rtlCol="0">
                        <a:spAutoFit/>
                      </a:bodyPr>
                      <a:lstStyle/>
                      <a:p>
                        <a:pPr algn="ctr"/>
                        <a:r>
                          <a:rPr lang="en-US" sz="1200" b="1" dirty="0" err="1" smtClean="0">
                            <a:solidFill>
                              <a:srgbClr val="FF0000"/>
                            </a:solidFill>
                          </a:rPr>
                          <a:t>Wm</a:t>
                        </a:r>
                        <a:endParaRPr lang="en-US" sz="1200" b="1" dirty="0">
                          <a:solidFill>
                            <a:srgbClr val="FF0000"/>
                          </a:solidFill>
                        </a:endParaRPr>
                      </a:p>
                    </p:txBody>
                  </p:sp>
                  <p:sp>
                    <p:nvSpPr>
                      <p:cNvPr id="86" name="TextBox 20"/>
                      <p:cNvSpPr txBox="1"/>
                      <p:nvPr/>
                    </p:nvSpPr>
                    <p:spPr>
                      <a:xfrm>
                        <a:off x="5874583" y="5861072"/>
                        <a:ext cx="3834843" cy="521612"/>
                      </a:xfrm>
                      <a:prstGeom prst="rect">
                        <a:avLst/>
                      </a:prstGeom>
                      <a:noFill/>
                    </p:spPr>
                    <p:txBody>
                      <a:bodyPr vert="horz" wrap="square" rtlCol="0">
                        <a:spAutoFit/>
                      </a:bodyPr>
                      <a:lstStyle/>
                      <a:p>
                        <a:pPr algn="ctr"/>
                        <a:r>
                          <a:rPr lang="en-US" sz="1200" b="1" dirty="0" smtClean="0">
                            <a:solidFill>
                              <a:srgbClr val="FF0000"/>
                            </a:solidFill>
                          </a:rPr>
                          <a:t>Qs of labor will increase, while </a:t>
                        </a:r>
                        <a:r>
                          <a:rPr lang="en-US" sz="1200" b="1" dirty="0" err="1" smtClean="0">
                            <a:solidFill>
                              <a:srgbClr val="FF0000"/>
                            </a:solidFill>
                          </a:rPr>
                          <a:t>Qd</a:t>
                        </a:r>
                        <a:r>
                          <a:rPr lang="en-US" sz="1200" b="1" dirty="0" smtClean="0">
                            <a:solidFill>
                              <a:srgbClr val="FF0000"/>
                            </a:solidFill>
                          </a:rPr>
                          <a:t> will decrease. Unemployment results in the PC labor market</a:t>
                        </a:r>
                        <a:endParaRPr lang="en-US" sz="1200" b="1" dirty="0">
                          <a:solidFill>
                            <a:srgbClr val="FF0000"/>
                          </a:solidFill>
                        </a:endParaRPr>
                      </a:p>
                    </p:txBody>
                  </p:sp>
                  <p:sp>
                    <p:nvSpPr>
                      <p:cNvPr id="87" name="TextBox 20"/>
                      <p:cNvSpPr txBox="1"/>
                      <p:nvPr/>
                    </p:nvSpPr>
                    <p:spPr>
                      <a:xfrm>
                        <a:off x="9709426" y="5831803"/>
                        <a:ext cx="4125574" cy="521612"/>
                      </a:xfrm>
                      <a:prstGeom prst="rect">
                        <a:avLst/>
                      </a:prstGeom>
                      <a:noFill/>
                    </p:spPr>
                    <p:txBody>
                      <a:bodyPr vert="horz" wrap="square" rtlCol="0">
                        <a:spAutoFit/>
                      </a:bodyPr>
                      <a:lstStyle/>
                      <a:p>
                        <a:pPr algn="ctr"/>
                        <a:r>
                          <a:rPr lang="en-US" sz="1200" b="1" dirty="0" err="1" smtClean="0">
                            <a:solidFill>
                              <a:srgbClr val="FF0000"/>
                            </a:solidFill>
                          </a:rPr>
                          <a:t>Wm</a:t>
                        </a:r>
                        <a:r>
                          <a:rPr lang="en-US" sz="1200" b="1" dirty="0" smtClean="0">
                            <a:solidFill>
                              <a:srgbClr val="FF0000"/>
                            </a:solidFill>
                          </a:rPr>
                          <a:t> becomes the firm’s MRC, and it’s lower than the previous MRC. The firm will end up hiring more workers!</a:t>
                        </a:r>
                        <a:endParaRPr lang="en-US" sz="1200" b="1" dirty="0">
                          <a:solidFill>
                            <a:srgbClr val="FF0000"/>
                          </a:solidFill>
                        </a:endParaRPr>
                      </a:p>
                    </p:txBody>
                  </p:sp>
                </p:grpSp>
              </p:grpSp>
              <p:cxnSp>
                <p:nvCxnSpPr>
                  <p:cNvPr id="43" name="Straight Connector 42"/>
                  <p:cNvCxnSpPr>
                    <a:stCxn id="71" idx="3"/>
                  </p:cNvCxnSpPr>
                  <p:nvPr/>
                </p:nvCxnSpPr>
                <p:spPr>
                  <a:xfrm flipV="1">
                    <a:off x="4891140" y="2534928"/>
                    <a:ext cx="3097792" cy="2240511"/>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grpSp>
          </p:grpSp>
          <p:cxnSp>
            <p:nvCxnSpPr>
              <p:cNvPr id="76" name="Straight Connector 8"/>
              <p:cNvCxnSpPr/>
              <p:nvPr/>
            </p:nvCxnSpPr>
            <p:spPr>
              <a:xfrm>
                <a:off x="814752" y="3009900"/>
                <a:ext cx="2147811" cy="13900"/>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7" name="Straight Connector 8"/>
              <p:cNvCxnSpPr/>
              <p:nvPr/>
            </p:nvCxnSpPr>
            <p:spPr>
              <a:xfrm flipV="1">
                <a:off x="2947090" y="3009900"/>
                <a:ext cx="24710" cy="1745124"/>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0" name="Straight Connector 8"/>
              <p:cNvCxnSpPr/>
              <p:nvPr/>
            </p:nvCxnSpPr>
            <p:spPr>
              <a:xfrm flipV="1">
                <a:off x="2050890" y="3009900"/>
                <a:ext cx="24710" cy="1745124"/>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1" name="Straight Connector 8"/>
              <p:cNvCxnSpPr/>
              <p:nvPr/>
            </p:nvCxnSpPr>
            <p:spPr>
              <a:xfrm flipV="1">
                <a:off x="5029200" y="3401024"/>
                <a:ext cx="1675702" cy="3777"/>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2" name="Straight Connector 8"/>
              <p:cNvCxnSpPr/>
              <p:nvPr/>
            </p:nvCxnSpPr>
            <p:spPr>
              <a:xfrm flipV="1">
                <a:off x="6704902" y="3429527"/>
                <a:ext cx="24710" cy="1340678"/>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sp>
          <p:nvSpPr>
            <p:cNvPr id="84" name="Right Brace 83"/>
            <p:cNvSpPr/>
            <p:nvPr/>
          </p:nvSpPr>
          <p:spPr>
            <a:xfrm rot="5400000">
              <a:off x="2349023" y="4597792"/>
              <a:ext cx="304801" cy="964809"/>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85" name="Right Brace 84"/>
            <p:cNvSpPr/>
            <p:nvPr/>
          </p:nvSpPr>
          <p:spPr>
            <a:xfrm rot="5400000">
              <a:off x="6221768" y="4747689"/>
              <a:ext cx="304801" cy="665016"/>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89" name="TextBox 88"/>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Minimum Wages</a:t>
            </a:r>
            <a:endParaRPr lang="en-US" sz="1400" i="1" dirty="0">
              <a:latin typeface="Lucida Sans - 18"/>
            </a:endParaRPr>
          </a:p>
        </p:txBody>
      </p:sp>
    </p:spTree>
    <p:extLst>
      <p:ext uri="{BB962C8B-B14F-4D97-AF65-F5344CB8AC3E}">
        <p14:creationId xmlns:p14="http://schemas.microsoft.com/office/powerpoint/2010/main" val="3414673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p:nvPr/>
        </p:nvSpPr>
        <p:spPr>
          <a:xfrm>
            <a:off x="5638800" y="114300"/>
            <a:ext cx="1993900" cy="523220"/>
          </a:xfrm>
          <a:prstGeom prst="rect">
            <a:avLst/>
          </a:prstGeom>
          <a:noFill/>
        </p:spPr>
        <p:txBody>
          <a:bodyPr vert="horz" wrap="square" rtlCol="0">
            <a:spAutoFit/>
          </a:bodyPr>
          <a:lstStyle/>
          <a:p>
            <a:pPr algn="ctr"/>
            <a:r>
              <a:rPr lang="en-US" sz="1400" i="1" dirty="0" smtClean="0">
                <a:latin typeface="Lucida Sans - 22"/>
              </a:rPr>
              <a:t>Introduction to Resource Markets</a:t>
            </a:r>
            <a:endParaRPr lang="en-US" sz="1400" i="1" dirty="0">
              <a:latin typeface="Lucida Sans - 18"/>
            </a:endParaRPr>
          </a:p>
        </p:txBody>
      </p:sp>
      <p:sp>
        <p:nvSpPr>
          <p:cNvPr id="2" name="TextBox 1"/>
          <p:cNvSpPr txBox="1"/>
          <p:nvPr/>
        </p:nvSpPr>
        <p:spPr>
          <a:xfrm>
            <a:off x="0" y="723900"/>
            <a:ext cx="9144000" cy="1569660"/>
          </a:xfrm>
          <a:prstGeom prst="rect">
            <a:avLst/>
          </a:prstGeom>
          <a:noFill/>
        </p:spPr>
        <p:txBody>
          <a:bodyPr wrap="square" rtlCol="0">
            <a:spAutoFit/>
          </a:bodyPr>
          <a:lstStyle/>
          <a:p>
            <a:r>
              <a:rPr lang="en-US" sz="2400" dirty="0" smtClean="0">
                <a:solidFill>
                  <a:srgbClr val="FF0000"/>
                </a:solidFill>
              </a:rPr>
              <a:t>Introduction to Resource Markets</a:t>
            </a:r>
          </a:p>
          <a:p>
            <a:r>
              <a:rPr lang="en-US" dirty="0" smtClean="0"/>
              <a:t>Throughout most of this course we have examined the interactions of buyers and sellers in </a:t>
            </a:r>
            <a:r>
              <a:rPr lang="en-US" i="1" dirty="0" smtClean="0"/>
              <a:t>product market</a:t>
            </a:r>
            <a:r>
              <a:rPr lang="en-US" dirty="0" smtClean="0"/>
              <a:t>, in which households are the buyers and firms the sellers. Recall from our circular flow model, however, that a market economy includes a market in which the roles are reversed.</a:t>
            </a:r>
          </a:p>
        </p:txBody>
      </p:sp>
      <p:pic>
        <p:nvPicPr>
          <p:cNvPr id="10" name="Picture 2" descr="Image_9"/>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4315876" y="2101978"/>
            <a:ext cx="4809836" cy="317449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0" y="2171700"/>
            <a:ext cx="4572000" cy="3416320"/>
          </a:xfrm>
          <a:prstGeom prst="rect">
            <a:avLst/>
          </a:prstGeom>
        </p:spPr>
        <p:txBody>
          <a:bodyPr>
            <a:spAutoFit/>
          </a:bodyPr>
          <a:lstStyle/>
          <a:p>
            <a:r>
              <a:rPr lang="en-US" b="1" dirty="0"/>
              <a:t>Resource (or Factor) Markets: </a:t>
            </a:r>
            <a:r>
              <a:rPr lang="en-US" dirty="0"/>
              <a:t>Where households provide firms with the factors of production needed to produce good and services. The resources sold include: </a:t>
            </a:r>
            <a:r>
              <a:rPr lang="en-US" i="1" dirty="0"/>
              <a:t>Labor, Land and </a:t>
            </a:r>
            <a:r>
              <a:rPr lang="en-US" i="1" dirty="0" smtClean="0"/>
              <a:t>Capital. </a:t>
            </a:r>
            <a:r>
              <a:rPr lang="en-US" dirty="0" smtClean="0"/>
              <a:t>Households receive money payments for their resources. These are:</a:t>
            </a:r>
          </a:p>
          <a:p>
            <a:pPr marL="285750" indent="-285750">
              <a:buFont typeface="Arial" pitchFamily="34" charset="0"/>
              <a:buChar char="•"/>
            </a:pPr>
            <a:r>
              <a:rPr lang="en-US" b="1" i="1" dirty="0" smtClean="0"/>
              <a:t>For Labor – </a:t>
            </a:r>
            <a:r>
              <a:rPr lang="en-US" b="1" i="1" dirty="0" smtClean="0">
                <a:solidFill>
                  <a:srgbClr val="0000CC"/>
                </a:solidFill>
              </a:rPr>
              <a:t>WAGES</a:t>
            </a:r>
          </a:p>
          <a:p>
            <a:pPr marL="285750" indent="-285750">
              <a:buFont typeface="Arial" pitchFamily="34" charset="0"/>
              <a:buChar char="•"/>
            </a:pPr>
            <a:r>
              <a:rPr lang="en-US" b="1" i="1" dirty="0" smtClean="0"/>
              <a:t>For Land – </a:t>
            </a:r>
            <a:r>
              <a:rPr lang="en-US" b="1" i="1" dirty="0" smtClean="0">
                <a:solidFill>
                  <a:srgbClr val="0000CC"/>
                </a:solidFill>
              </a:rPr>
              <a:t>RENT</a:t>
            </a:r>
          </a:p>
          <a:p>
            <a:pPr marL="285750" indent="-285750">
              <a:buFont typeface="Arial" pitchFamily="34" charset="0"/>
              <a:buChar char="•"/>
            </a:pPr>
            <a:r>
              <a:rPr lang="en-US" b="1" i="1" dirty="0" smtClean="0"/>
              <a:t>For Capital - </a:t>
            </a:r>
            <a:r>
              <a:rPr lang="en-US" b="1" i="1" dirty="0" smtClean="0">
                <a:solidFill>
                  <a:srgbClr val="0000CC"/>
                </a:solidFill>
              </a:rPr>
              <a:t>INTEREST</a:t>
            </a:r>
          </a:p>
          <a:p>
            <a:endParaRPr lang="en-US" dirty="0" smtClean="0"/>
          </a:p>
          <a:p>
            <a:pPr algn="ctr"/>
            <a:r>
              <a:rPr lang="en-US" i="1" dirty="0" smtClean="0">
                <a:solidFill>
                  <a:srgbClr val="FF0000"/>
                </a:solidFill>
              </a:rPr>
              <a:t>These payments are determined just like any other price, by market supply and demand.</a:t>
            </a:r>
            <a:endParaRPr lang="en-US" i="1" dirty="0">
              <a:solidFill>
                <a:srgbClr val="FF0000"/>
              </a:solidFill>
            </a:endParaRPr>
          </a:p>
        </p:txBody>
      </p:sp>
    </p:spTree>
    <p:extLst>
      <p:ext uri="{BB962C8B-B14F-4D97-AF65-F5344CB8AC3E}">
        <p14:creationId xmlns:p14="http://schemas.microsoft.com/office/powerpoint/2010/main" val="41110102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 name="TextBox 13"/>
              <p:cNvSpPr txBox="1"/>
              <p:nvPr/>
            </p:nvSpPr>
            <p:spPr>
              <a:xfrm>
                <a:off x="0" y="723900"/>
                <a:ext cx="9144000" cy="4816255"/>
              </a:xfrm>
              <a:prstGeom prst="rect">
                <a:avLst/>
              </a:prstGeom>
              <a:noFill/>
            </p:spPr>
            <p:txBody>
              <a:bodyPr wrap="square" rtlCol="0">
                <a:spAutoFit/>
              </a:bodyPr>
              <a:lstStyle/>
              <a:p>
                <a:r>
                  <a:rPr lang="en-US" sz="2400" dirty="0" smtClean="0">
                    <a:solidFill>
                      <a:srgbClr val="FF0000"/>
                    </a:solidFill>
                  </a:rPr>
                  <a:t>The Least Cost Combination of Resource Employment</a:t>
                </a:r>
              </a:p>
              <a:p>
                <a:r>
                  <a:rPr lang="en-US" dirty="0" smtClean="0"/>
                  <a:t>When deciding on the optimal combination of two resources (say workers and robots) a firm should consider the </a:t>
                </a:r>
                <a:r>
                  <a:rPr lang="en-US" i="1" dirty="0" smtClean="0"/>
                  <a:t>marginal product per dollar spent</a:t>
                </a:r>
                <a:r>
                  <a:rPr lang="en-US" dirty="0" smtClean="0"/>
                  <a:t> on each resource. </a:t>
                </a:r>
              </a:p>
              <a:p>
                <a:pPr marL="285750" indent="-285750">
                  <a:buFont typeface="Arial" pitchFamily="34" charset="0"/>
                  <a:buChar char="•"/>
                </a:pPr>
                <a:r>
                  <a:rPr lang="en-US" dirty="0" smtClean="0"/>
                  <a:t>Similar to the utility maximization rule of consumer behavior, which said that consumers should buy the goods which provide them with the most marginal utility per dollar.</a:t>
                </a:r>
              </a:p>
              <a:p>
                <a:pPr marL="285750" indent="-285750">
                  <a:buFont typeface="Arial" pitchFamily="34" charset="0"/>
                  <a:buChar char="•"/>
                </a:pPr>
                <a:r>
                  <a:rPr lang="en-US" dirty="0" smtClean="0"/>
                  <a:t>When a firm employs the resource that gives it the most marginal product per dollar, the firm is maximizing its “bang for its buck”</a:t>
                </a:r>
              </a:p>
              <a:p>
                <a:endParaRPr lang="en-US" dirty="0"/>
              </a:p>
              <a:p>
                <a:r>
                  <a:rPr lang="en-US" b="1" dirty="0" smtClean="0">
                    <a:solidFill>
                      <a:srgbClr val="0000CC"/>
                    </a:solidFill>
                  </a:rPr>
                  <a:t>The Least Cost Combination of Resources: </a:t>
                </a:r>
                <a:r>
                  <a:rPr lang="en-US" dirty="0" smtClean="0"/>
                  <a:t>When a firm is hiring two resources (labor and capital) it should attempt to employ them up to the point where the last dollar spent on labor yielded the same additional output as the last dollar spent on capital:</a:t>
                </a:r>
              </a:p>
              <a:p>
                <a:endParaRPr lang="en-US" dirty="0" smtClean="0"/>
              </a:p>
              <a:p>
                <a:pPr algn="ctr"/>
                <a14:m>
                  <m:oMathPara xmlns:m="http://schemas.openxmlformats.org/officeDocument/2006/math">
                    <m:oMathParaPr>
                      <m:jc m:val="centerGroup"/>
                    </m:oMathParaPr>
                    <m:oMath xmlns:m="http://schemas.openxmlformats.org/officeDocument/2006/math">
                      <m:f>
                        <m:fPr>
                          <m:ctrlPr>
                            <a:rPr lang="en-US" sz="2400" b="1" i="1" smtClean="0">
                              <a:solidFill>
                                <a:srgbClr val="FF0000"/>
                              </a:solidFill>
                              <a:latin typeface="Cambria Math"/>
                            </a:rPr>
                          </m:ctrlPr>
                        </m:fPr>
                        <m:num>
                          <m:sSub>
                            <m:sSubPr>
                              <m:ctrlPr>
                                <a:rPr lang="en-US" sz="2400" b="1" i="1" smtClean="0">
                                  <a:solidFill>
                                    <a:srgbClr val="FF0000"/>
                                  </a:solidFill>
                                  <a:latin typeface="Cambria Math"/>
                                </a:rPr>
                              </m:ctrlPr>
                            </m:sSubPr>
                            <m:e>
                              <m:r>
                                <a:rPr lang="en-US" sz="2400" b="1" i="1" smtClean="0">
                                  <a:solidFill>
                                    <a:srgbClr val="FF0000"/>
                                  </a:solidFill>
                                  <a:latin typeface="Cambria Math"/>
                                </a:rPr>
                                <m:t>𝑴𝑷</m:t>
                              </m:r>
                            </m:e>
                            <m:sub>
                              <m:r>
                                <a:rPr lang="en-US" sz="2400" b="1" i="1" smtClean="0">
                                  <a:solidFill>
                                    <a:srgbClr val="FF0000"/>
                                  </a:solidFill>
                                  <a:latin typeface="Cambria Math"/>
                                </a:rPr>
                                <m:t>𝑳</m:t>
                              </m:r>
                            </m:sub>
                          </m:sSub>
                        </m:num>
                        <m:den>
                          <m:sSub>
                            <m:sSubPr>
                              <m:ctrlPr>
                                <a:rPr lang="en-US" sz="2400" b="1" i="1" smtClean="0">
                                  <a:solidFill>
                                    <a:srgbClr val="FF0000"/>
                                  </a:solidFill>
                                  <a:latin typeface="Cambria Math"/>
                                </a:rPr>
                              </m:ctrlPr>
                            </m:sSubPr>
                            <m:e>
                              <m:r>
                                <a:rPr lang="en-US" sz="2400" b="1" i="1" smtClean="0">
                                  <a:solidFill>
                                    <a:srgbClr val="FF0000"/>
                                  </a:solidFill>
                                  <a:latin typeface="Cambria Math"/>
                                </a:rPr>
                                <m:t>𝑷</m:t>
                              </m:r>
                            </m:e>
                            <m:sub>
                              <m:r>
                                <a:rPr lang="en-US" sz="2400" b="1" i="1" smtClean="0">
                                  <a:solidFill>
                                    <a:srgbClr val="FF0000"/>
                                  </a:solidFill>
                                  <a:latin typeface="Cambria Math"/>
                                </a:rPr>
                                <m:t>𝑳</m:t>
                              </m:r>
                            </m:sub>
                          </m:sSub>
                        </m:den>
                      </m:f>
                      <m:r>
                        <a:rPr lang="en-US" sz="2400" b="1" dirty="0">
                          <a:solidFill>
                            <a:srgbClr val="FF0000"/>
                          </a:solidFill>
                          <a:latin typeface="Cambria Math"/>
                          <a:ea typeface="Cambria Math"/>
                        </a:rPr>
                        <m:t>=</m:t>
                      </m:r>
                      <m:f>
                        <m:fPr>
                          <m:ctrlPr>
                            <a:rPr lang="en-US" sz="2400" b="1" i="1">
                              <a:solidFill>
                                <a:srgbClr val="FF0000"/>
                              </a:solidFill>
                              <a:latin typeface="Cambria Math"/>
                            </a:rPr>
                          </m:ctrlPr>
                        </m:fPr>
                        <m:num>
                          <m:sSub>
                            <m:sSubPr>
                              <m:ctrlPr>
                                <a:rPr lang="en-US" sz="2400" b="1" i="1">
                                  <a:solidFill>
                                    <a:srgbClr val="FF0000"/>
                                  </a:solidFill>
                                  <a:latin typeface="Cambria Math"/>
                                </a:rPr>
                              </m:ctrlPr>
                            </m:sSubPr>
                            <m:e>
                              <m:r>
                                <a:rPr lang="en-US" sz="2400" b="1" i="1">
                                  <a:solidFill>
                                    <a:srgbClr val="FF0000"/>
                                  </a:solidFill>
                                  <a:latin typeface="Cambria Math"/>
                                </a:rPr>
                                <m:t>𝑴𝑷</m:t>
                              </m:r>
                            </m:e>
                            <m:sub>
                              <m:r>
                                <a:rPr lang="en-US" sz="2400" b="1" i="1" smtClean="0">
                                  <a:solidFill>
                                    <a:srgbClr val="FF0000"/>
                                  </a:solidFill>
                                  <a:latin typeface="Cambria Math"/>
                                </a:rPr>
                                <m:t>𝑪</m:t>
                              </m:r>
                            </m:sub>
                          </m:sSub>
                        </m:num>
                        <m:den>
                          <m:sSub>
                            <m:sSubPr>
                              <m:ctrlPr>
                                <a:rPr lang="en-US" sz="2400" b="1" i="1">
                                  <a:solidFill>
                                    <a:srgbClr val="FF0000"/>
                                  </a:solidFill>
                                  <a:latin typeface="Cambria Math"/>
                                </a:rPr>
                              </m:ctrlPr>
                            </m:sSubPr>
                            <m:e>
                              <m:r>
                                <a:rPr lang="en-US" sz="2400" b="1" i="1">
                                  <a:solidFill>
                                    <a:srgbClr val="FF0000"/>
                                  </a:solidFill>
                                  <a:latin typeface="Cambria Math"/>
                                </a:rPr>
                                <m:t>𝑷</m:t>
                              </m:r>
                            </m:e>
                            <m:sub>
                              <m:r>
                                <a:rPr lang="en-US" sz="2400" b="1" i="1" smtClean="0">
                                  <a:solidFill>
                                    <a:srgbClr val="FF0000"/>
                                  </a:solidFill>
                                  <a:latin typeface="Cambria Math"/>
                                </a:rPr>
                                <m:t>𝑪</m:t>
                              </m:r>
                            </m:sub>
                          </m:sSub>
                        </m:den>
                      </m:f>
                    </m:oMath>
                  </m:oMathPara>
                </a14:m>
                <a:endParaRPr lang="en-US" i="1" dirty="0" smtClean="0"/>
              </a:p>
              <a:p>
                <a:pPr algn="ctr"/>
                <a:r>
                  <a:rPr lang="en-US" i="1" dirty="0" smtClean="0">
                    <a:solidFill>
                      <a:schemeClr val="tx1">
                        <a:lumMod val="65000"/>
                        <a:lumOff val="35000"/>
                      </a:schemeClr>
                    </a:solidFill>
                  </a:rPr>
                  <a:t>Where… MP</a:t>
                </a:r>
                <a:r>
                  <a:rPr lang="en-US" i="1" baseline="-25000" dirty="0" smtClean="0">
                    <a:solidFill>
                      <a:schemeClr val="tx1">
                        <a:lumMod val="65000"/>
                        <a:lumOff val="35000"/>
                      </a:schemeClr>
                    </a:solidFill>
                  </a:rPr>
                  <a:t>L</a:t>
                </a:r>
                <a:r>
                  <a:rPr lang="en-US" i="1" dirty="0" smtClean="0">
                    <a:solidFill>
                      <a:schemeClr val="tx1">
                        <a:lumMod val="65000"/>
                        <a:lumOff val="35000"/>
                      </a:schemeClr>
                    </a:solidFill>
                  </a:rPr>
                  <a:t> is the marginal product of labor and P</a:t>
                </a:r>
                <a:r>
                  <a:rPr lang="en-US" i="1" baseline="-25000" dirty="0" smtClean="0">
                    <a:solidFill>
                      <a:schemeClr val="tx1">
                        <a:lumMod val="65000"/>
                        <a:lumOff val="35000"/>
                      </a:schemeClr>
                    </a:solidFill>
                  </a:rPr>
                  <a:t>L</a:t>
                </a:r>
                <a:r>
                  <a:rPr lang="en-US" i="1" dirty="0" smtClean="0">
                    <a:solidFill>
                      <a:schemeClr val="tx1">
                        <a:lumMod val="65000"/>
                        <a:lumOff val="35000"/>
                      </a:schemeClr>
                    </a:solidFill>
                  </a:rPr>
                  <a:t> is the price of labor, and</a:t>
                </a:r>
              </a:p>
              <a:p>
                <a:pPr algn="ctr"/>
                <a:r>
                  <a:rPr lang="en-US" i="1" dirty="0" smtClean="0">
                    <a:solidFill>
                      <a:schemeClr val="tx1">
                        <a:lumMod val="65000"/>
                        <a:lumOff val="35000"/>
                      </a:schemeClr>
                    </a:solidFill>
                  </a:rPr>
                  <a:t>MP</a:t>
                </a:r>
                <a:r>
                  <a:rPr lang="en-US" i="1" baseline="-25000" dirty="0" smtClean="0">
                    <a:solidFill>
                      <a:schemeClr val="tx1">
                        <a:lumMod val="65000"/>
                        <a:lumOff val="35000"/>
                      </a:schemeClr>
                    </a:solidFill>
                  </a:rPr>
                  <a:t>C</a:t>
                </a:r>
                <a:r>
                  <a:rPr lang="en-US" i="1" dirty="0" smtClean="0">
                    <a:solidFill>
                      <a:schemeClr val="tx1">
                        <a:lumMod val="65000"/>
                        <a:lumOff val="35000"/>
                      </a:schemeClr>
                    </a:solidFill>
                  </a:rPr>
                  <a:t> is the marginal product of capital and P</a:t>
                </a:r>
                <a:r>
                  <a:rPr lang="en-US" i="1" baseline="-25000" dirty="0" smtClean="0">
                    <a:solidFill>
                      <a:schemeClr val="tx1">
                        <a:lumMod val="65000"/>
                        <a:lumOff val="35000"/>
                      </a:schemeClr>
                    </a:solidFill>
                  </a:rPr>
                  <a:t>c</a:t>
                </a:r>
                <a:r>
                  <a:rPr lang="en-US" i="1" dirty="0" smtClean="0">
                    <a:solidFill>
                      <a:schemeClr val="tx1">
                        <a:lumMod val="65000"/>
                        <a:lumOff val="35000"/>
                      </a:schemeClr>
                    </a:solidFill>
                  </a:rPr>
                  <a:t> is the price of capital</a:t>
                </a:r>
              </a:p>
            </p:txBody>
          </p:sp>
        </mc:Choice>
        <mc:Fallback xmlns="">
          <p:sp>
            <p:nvSpPr>
              <p:cNvPr id="14" name="TextBox 13"/>
              <p:cNvSpPr txBox="1">
                <a:spLocks noRot="1" noChangeAspect="1" noMove="1" noResize="1" noEditPoints="1" noAdjustHandles="1" noChangeArrowheads="1" noChangeShapeType="1" noTextEdit="1"/>
              </p:cNvSpPr>
              <p:nvPr/>
            </p:nvSpPr>
            <p:spPr>
              <a:xfrm>
                <a:off x="0" y="723900"/>
                <a:ext cx="9144000" cy="4816255"/>
              </a:xfrm>
              <a:prstGeom prst="rect">
                <a:avLst/>
              </a:prstGeom>
              <a:blipFill rotWithShape="1">
                <a:blip r:embed="rId2"/>
                <a:stretch>
                  <a:fillRect l="-1000" t="-1013" r="-1000" b="-1139"/>
                </a:stretch>
              </a:blipFill>
            </p:spPr>
            <p:txBody>
              <a:bodyPr/>
              <a:lstStyle/>
              <a:p>
                <a:r>
                  <a:rPr lang="en-US">
                    <a:noFill/>
                  </a:rPr>
                  <a:t> </a:t>
                </a:r>
              </a:p>
            </p:txBody>
          </p:sp>
        </mc:Fallback>
      </mc:AlternateContent>
      <p:grpSp>
        <p:nvGrpSpPr>
          <p:cNvPr id="15" name="Group 14"/>
          <p:cNvGrpSpPr/>
          <p:nvPr/>
        </p:nvGrpSpPr>
        <p:grpSpPr>
          <a:xfrm>
            <a:off x="0" y="0"/>
            <a:ext cx="9144000" cy="697260"/>
            <a:chOff x="0" y="0"/>
            <a:chExt cx="9144000" cy="836712"/>
          </a:xfrm>
        </p:grpSpPr>
        <p:sp>
          <p:nvSpPr>
            <p:cNvPr id="16" name="Rectangle 1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8"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8" name="TextBox 7"/>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The Least Cost Rule</a:t>
            </a:r>
            <a:endParaRPr lang="en-US" sz="1400" i="1" dirty="0">
              <a:latin typeface="Lucida Sans - 18"/>
            </a:endParaRPr>
          </a:p>
        </p:txBody>
      </p:sp>
    </p:spTree>
    <p:extLst>
      <p:ext uri="{BB962C8B-B14F-4D97-AF65-F5344CB8AC3E}">
        <p14:creationId xmlns:p14="http://schemas.microsoft.com/office/powerpoint/2010/main" val="20252469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0" y="723900"/>
            <a:ext cx="9144000" cy="4431983"/>
          </a:xfrm>
          <a:prstGeom prst="rect">
            <a:avLst/>
          </a:prstGeom>
          <a:noFill/>
        </p:spPr>
        <p:txBody>
          <a:bodyPr wrap="square" rtlCol="0">
            <a:spAutoFit/>
          </a:bodyPr>
          <a:lstStyle/>
          <a:p>
            <a:r>
              <a:rPr lang="en-US" sz="2400" dirty="0" smtClean="0">
                <a:solidFill>
                  <a:srgbClr val="FF0000"/>
                </a:solidFill>
              </a:rPr>
              <a:t>Quick Quiz on Resource Markets</a:t>
            </a:r>
          </a:p>
          <a:p>
            <a:endParaRPr lang="en-US" sz="2000" dirty="0" smtClean="0">
              <a:solidFill>
                <a:srgbClr val="FF0000"/>
              </a:solidFill>
            </a:endParaRPr>
          </a:p>
          <a:p>
            <a:pPr marL="342900" indent="-342900">
              <a:buFont typeface="+mj-lt"/>
              <a:buAutoNum type="arabicPeriod"/>
            </a:pPr>
            <a:r>
              <a:rPr lang="en-US" dirty="0" smtClean="0">
                <a:solidFill>
                  <a:srgbClr val="0000CC"/>
                </a:solidFill>
                <a:cs typeface="Arial" pitchFamily="34" charset="0"/>
              </a:rPr>
              <a:t>Why </a:t>
            </a:r>
            <a:r>
              <a:rPr lang="en-US" dirty="0">
                <a:solidFill>
                  <a:srgbClr val="0000CC"/>
                </a:solidFill>
                <a:cs typeface="Arial" pitchFamily="34" charset="0"/>
              </a:rPr>
              <a:t>is the Marginal Revenue Product curve equivalent to an individual firm’s labor Demand curve? </a:t>
            </a:r>
          </a:p>
          <a:p>
            <a:pPr marL="800100" lvl="1" indent="-342900">
              <a:buFont typeface="+mj-lt"/>
              <a:buAutoNum type="alphaUcPeriod"/>
            </a:pPr>
            <a:r>
              <a:rPr lang="en-US" sz="1600" i="1" dirty="0" smtClean="0">
                <a:cs typeface="Arial" pitchFamily="34" charset="0"/>
              </a:rPr>
              <a:t>In pure competition, a firm will hire workers up to the point at which the market wage rate (MRC) is equal to its MRP. Hence, the firm’s MRP schedule constitutes the firm’s D for labor, because each point on this curve indicates the number of workers the firm would hire at each possible wage rate. </a:t>
            </a:r>
          </a:p>
          <a:p>
            <a:pPr marL="342900" indent="-342900">
              <a:buFont typeface="+mj-lt"/>
              <a:buAutoNum type="arabicPeriod"/>
            </a:pPr>
            <a:r>
              <a:rPr lang="en-US" dirty="0" smtClean="0">
                <a:solidFill>
                  <a:srgbClr val="0000CC"/>
                </a:solidFill>
                <a:cs typeface="Arial" pitchFamily="34" charset="0"/>
              </a:rPr>
              <a:t>Why </a:t>
            </a:r>
            <a:r>
              <a:rPr lang="en-US" dirty="0">
                <a:solidFill>
                  <a:srgbClr val="0000CC"/>
                </a:solidFill>
                <a:cs typeface="Arial" pitchFamily="34" charset="0"/>
              </a:rPr>
              <a:t>does a purely competitive firm’s D for labor tend to be more elastic than an imperfect </a:t>
            </a:r>
            <a:r>
              <a:rPr lang="en-US" dirty="0" smtClean="0">
                <a:solidFill>
                  <a:srgbClr val="0000CC"/>
                </a:solidFill>
                <a:cs typeface="Arial" pitchFamily="34" charset="0"/>
              </a:rPr>
              <a:t>competitor’s?</a:t>
            </a:r>
          </a:p>
          <a:p>
            <a:pPr marL="800100" lvl="1" indent="-342900">
              <a:buFont typeface="+mj-lt"/>
              <a:buAutoNum type="alphaUcPeriod"/>
            </a:pPr>
            <a:r>
              <a:rPr lang="en-US" sz="1600" i="1" dirty="0" smtClean="0">
                <a:cs typeface="Arial" pitchFamily="34" charset="0"/>
              </a:rPr>
              <a:t>Perfect </a:t>
            </a:r>
            <a:r>
              <a:rPr lang="en-US" sz="1600" i="1" dirty="0">
                <a:cs typeface="Arial" pitchFamily="34" charset="0"/>
              </a:rPr>
              <a:t>competitors face a downward sloping D curve because marginal productivity diminishes as more workers are hired. Imperfect competitors face diminishing marginal productivity AND product price falls as output increases. Therefore, imperfectly competitive firms are LESS responsive to changes in the wage rate than perfect competitors. (i.e. less elastic resource </a:t>
            </a:r>
            <a:r>
              <a:rPr lang="en-US" sz="1600" i="1" dirty="0" smtClean="0">
                <a:cs typeface="Arial" pitchFamily="34" charset="0"/>
              </a:rPr>
              <a:t>D)</a:t>
            </a:r>
          </a:p>
          <a:p>
            <a:pPr marL="342900" indent="-342900">
              <a:buFont typeface="+mj-lt"/>
              <a:buAutoNum type="arabicPeriod"/>
            </a:pPr>
            <a:r>
              <a:rPr lang="en-US" dirty="0" smtClean="0">
                <a:solidFill>
                  <a:srgbClr val="0000CC"/>
                </a:solidFill>
                <a:cs typeface="Arial" pitchFamily="34" charset="0"/>
              </a:rPr>
              <a:t>What </a:t>
            </a:r>
            <a:r>
              <a:rPr lang="en-US" dirty="0">
                <a:solidFill>
                  <a:srgbClr val="0000CC"/>
                </a:solidFill>
                <a:cs typeface="Arial" pitchFamily="34" charset="0"/>
              </a:rPr>
              <a:t>makes resource demand "derived demand</a:t>
            </a:r>
            <a:r>
              <a:rPr lang="en-US" dirty="0" smtClean="0">
                <a:solidFill>
                  <a:srgbClr val="0000CC"/>
                </a:solidFill>
                <a:cs typeface="Arial" pitchFamily="34" charset="0"/>
              </a:rPr>
              <a:t>"?</a:t>
            </a:r>
          </a:p>
          <a:p>
            <a:pPr marL="800100" lvl="1" indent="-342900">
              <a:buFont typeface="+mj-lt"/>
              <a:buAutoNum type="alphaUcPeriod"/>
            </a:pPr>
            <a:r>
              <a:rPr lang="en-US" sz="1600" i="1" dirty="0" smtClean="0">
                <a:cs typeface="Arial" pitchFamily="34" charset="0"/>
              </a:rPr>
              <a:t>Demand </a:t>
            </a:r>
            <a:r>
              <a:rPr lang="en-US" sz="1600" i="1" dirty="0">
                <a:cs typeface="Arial" pitchFamily="34" charset="0"/>
              </a:rPr>
              <a:t>for resources is derived from the productivity of the resource as well as the price of the good or service the resource is used to </a:t>
            </a:r>
            <a:r>
              <a:rPr lang="en-US" sz="1600" i="1" dirty="0" smtClean="0">
                <a:cs typeface="Arial" pitchFamily="34" charset="0"/>
              </a:rPr>
              <a:t>produce</a:t>
            </a:r>
            <a:endParaRPr lang="en-US" sz="1600" i="1" dirty="0">
              <a:cs typeface="Arial" pitchFamily="34" charset="0"/>
            </a:endParaRPr>
          </a:p>
        </p:txBody>
      </p:sp>
      <p:grpSp>
        <p:nvGrpSpPr>
          <p:cNvPr id="15" name="Group 14"/>
          <p:cNvGrpSpPr/>
          <p:nvPr/>
        </p:nvGrpSpPr>
        <p:grpSpPr>
          <a:xfrm>
            <a:off x="0" y="0"/>
            <a:ext cx="9144000" cy="697260"/>
            <a:chOff x="0" y="0"/>
            <a:chExt cx="9144000" cy="836712"/>
          </a:xfrm>
        </p:grpSpPr>
        <p:sp>
          <p:nvSpPr>
            <p:cNvPr id="16" name="Rectangle 1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9" name="TextBox 18"/>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Quick Quiz</a:t>
            </a:r>
            <a:endParaRPr lang="en-US" sz="1400" i="1" dirty="0">
              <a:latin typeface="Lucida Sans - 18"/>
            </a:endParaRPr>
          </a:p>
        </p:txBody>
      </p:sp>
    </p:spTree>
    <p:extLst>
      <p:ext uri="{BB962C8B-B14F-4D97-AF65-F5344CB8AC3E}">
        <p14:creationId xmlns:p14="http://schemas.microsoft.com/office/powerpoint/2010/main" val="32417116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0" y="723900"/>
            <a:ext cx="9144000" cy="4524315"/>
          </a:xfrm>
          <a:prstGeom prst="rect">
            <a:avLst/>
          </a:prstGeom>
          <a:noFill/>
        </p:spPr>
        <p:txBody>
          <a:bodyPr wrap="square" rtlCol="0">
            <a:spAutoFit/>
          </a:bodyPr>
          <a:lstStyle/>
          <a:p>
            <a:r>
              <a:rPr lang="en-US" sz="2400" dirty="0" smtClean="0">
                <a:solidFill>
                  <a:srgbClr val="FF0000"/>
                </a:solidFill>
              </a:rPr>
              <a:t>Discussion Questions on Resource Markets</a:t>
            </a:r>
          </a:p>
          <a:p>
            <a:endParaRPr lang="en-US" sz="2400" dirty="0" smtClean="0">
              <a:solidFill>
                <a:srgbClr val="FF0000"/>
              </a:solidFill>
            </a:endParaRPr>
          </a:p>
          <a:p>
            <a:pPr marL="457200" indent="-457200">
              <a:buFont typeface="+mj-lt"/>
              <a:buAutoNum type="arabicPeriod"/>
            </a:pPr>
            <a:r>
              <a:rPr lang="en-US" sz="2000" dirty="0" smtClean="0">
                <a:cs typeface="Arial" pitchFamily="34" charset="0"/>
              </a:rPr>
              <a:t>What </a:t>
            </a:r>
            <a:r>
              <a:rPr lang="en-US" sz="2000" dirty="0">
                <a:cs typeface="Arial" pitchFamily="34" charset="0"/>
              </a:rPr>
              <a:t>determines demand for </a:t>
            </a:r>
            <a:r>
              <a:rPr lang="en-US" sz="2000" dirty="0" smtClean="0">
                <a:cs typeface="Arial" pitchFamily="34" charset="0"/>
              </a:rPr>
              <a:t>labor?</a:t>
            </a:r>
          </a:p>
          <a:p>
            <a:pPr marL="457200" indent="-457200">
              <a:buFont typeface="+mj-lt"/>
              <a:buAutoNum type="arabicPeriod"/>
            </a:pPr>
            <a:r>
              <a:rPr lang="en-US" sz="2000" dirty="0" smtClean="0">
                <a:cs typeface="Arial" pitchFamily="34" charset="0"/>
              </a:rPr>
              <a:t>What </a:t>
            </a:r>
            <a:r>
              <a:rPr lang="en-US" sz="2000" dirty="0">
                <a:cs typeface="Arial" pitchFamily="34" charset="0"/>
              </a:rPr>
              <a:t>determines the supply of </a:t>
            </a:r>
            <a:r>
              <a:rPr lang="en-US" sz="2000" dirty="0" smtClean="0">
                <a:cs typeface="Arial" pitchFamily="34" charset="0"/>
              </a:rPr>
              <a:t>labor?</a:t>
            </a:r>
          </a:p>
          <a:p>
            <a:pPr marL="457200" indent="-457200">
              <a:buFont typeface="+mj-lt"/>
              <a:buAutoNum type="arabicPeriod"/>
            </a:pPr>
            <a:r>
              <a:rPr lang="en-US" sz="2000" dirty="0" smtClean="0">
                <a:cs typeface="Arial" pitchFamily="34" charset="0"/>
              </a:rPr>
              <a:t>How </a:t>
            </a:r>
            <a:r>
              <a:rPr lang="en-US" sz="2000" dirty="0">
                <a:cs typeface="Arial" pitchFamily="34" charset="0"/>
              </a:rPr>
              <a:t>is the wage rate </a:t>
            </a:r>
            <a:r>
              <a:rPr lang="en-US" sz="2000" dirty="0" smtClean="0">
                <a:cs typeface="Arial" pitchFamily="34" charset="0"/>
              </a:rPr>
              <a:t>determined?</a:t>
            </a:r>
          </a:p>
          <a:p>
            <a:pPr marL="457200" indent="-457200">
              <a:buFont typeface="+mj-lt"/>
              <a:buAutoNum type="arabicPeriod"/>
            </a:pPr>
            <a:r>
              <a:rPr lang="en-US" sz="2000" dirty="0" smtClean="0">
                <a:cs typeface="Arial" pitchFamily="34" charset="0"/>
              </a:rPr>
              <a:t>Why </a:t>
            </a:r>
            <a:r>
              <a:rPr lang="en-US" sz="2000" dirty="0">
                <a:cs typeface="Arial" pitchFamily="34" charset="0"/>
              </a:rPr>
              <a:t>are wages higher in the US and Western Europe than in countries like India and </a:t>
            </a:r>
            <a:r>
              <a:rPr lang="en-US" sz="2000" dirty="0" smtClean="0">
                <a:cs typeface="Arial" pitchFamily="34" charset="0"/>
              </a:rPr>
              <a:t>China?</a:t>
            </a:r>
          </a:p>
          <a:p>
            <a:pPr marL="457200" indent="-457200">
              <a:buFont typeface="+mj-lt"/>
              <a:buAutoNum type="arabicPeriod"/>
            </a:pPr>
            <a:r>
              <a:rPr lang="en-US" sz="2000" dirty="0" smtClean="0">
                <a:cs typeface="Arial" pitchFamily="34" charset="0"/>
              </a:rPr>
              <a:t>What </a:t>
            </a:r>
            <a:r>
              <a:rPr lang="en-US" sz="2000" dirty="0">
                <a:cs typeface="Arial" pitchFamily="34" charset="0"/>
              </a:rPr>
              <a:t>is the difference between nominal wage and real </a:t>
            </a:r>
            <a:r>
              <a:rPr lang="en-US" sz="2000" dirty="0" smtClean="0">
                <a:cs typeface="Arial" pitchFamily="34" charset="0"/>
              </a:rPr>
              <a:t>wage?</a:t>
            </a:r>
          </a:p>
          <a:p>
            <a:pPr marL="457200" indent="-457200">
              <a:buFont typeface="+mj-lt"/>
              <a:buAutoNum type="arabicPeriod"/>
            </a:pPr>
            <a:r>
              <a:rPr lang="en-US" sz="2000" dirty="0" smtClean="0">
                <a:cs typeface="Arial" pitchFamily="34" charset="0"/>
              </a:rPr>
              <a:t>What </a:t>
            </a:r>
            <a:r>
              <a:rPr lang="en-US" sz="2000" dirty="0">
                <a:cs typeface="Arial" pitchFamily="34" charset="0"/>
              </a:rPr>
              <a:t>determines the level of employment and the wage rate in a purely competitive labor market and a representative firm? (include a </a:t>
            </a:r>
            <a:r>
              <a:rPr lang="en-US" sz="2000" dirty="0" smtClean="0">
                <a:cs typeface="Arial" pitchFamily="34" charset="0"/>
              </a:rPr>
              <a:t>diagram)</a:t>
            </a:r>
          </a:p>
          <a:p>
            <a:pPr marL="457200" indent="-457200">
              <a:buFont typeface="+mj-lt"/>
              <a:buAutoNum type="arabicPeriod"/>
            </a:pPr>
            <a:r>
              <a:rPr lang="en-US" sz="2000" dirty="0" smtClean="0">
                <a:cs typeface="Arial" pitchFamily="34" charset="0"/>
              </a:rPr>
              <a:t>What </a:t>
            </a:r>
            <a:r>
              <a:rPr lang="en-US" sz="2000" dirty="0">
                <a:cs typeface="Arial" pitchFamily="34" charset="0"/>
              </a:rPr>
              <a:t>determines the level of employment and the wage rate in an imperfectly competitive labor market? (include a </a:t>
            </a:r>
            <a:r>
              <a:rPr lang="en-US" sz="2000" dirty="0" smtClean="0">
                <a:cs typeface="Arial" pitchFamily="34" charset="0"/>
              </a:rPr>
              <a:t>diagram)</a:t>
            </a:r>
          </a:p>
          <a:p>
            <a:pPr marL="457200" indent="-457200">
              <a:buFont typeface="+mj-lt"/>
              <a:buAutoNum type="arabicPeriod"/>
            </a:pPr>
            <a:r>
              <a:rPr lang="en-US" sz="2000" dirty="0" smtClean="0">
                <a:cs typeface="Arial" pitchFamily="34" charset="0"/>
              </a:rPr>
              <a:t>What </a:t>
            </a:r>
            <a:r>
              <a:rPr lang="en-US" sz="2000" dirty="0">
                <a:cs typeface="Arial" pitchFamily="34" charset="0"/>
              </a:rPr>
              <a:t>are the effects of a minimum wage? Is a minimum wage good or bad for society? (include a diagram)</a:t>
            </a:r>
          </a:p>
        </p:txBody>
      </p:sp>
      <p:grpSp>
        <p:nvGrpSpPr>
          <p:cNvPr id="15" name="Group 14"/>
          <p:cNvGrpSpPr/>
          <p:nvPr/>
        </p:nvGrpSpPr>
        <p:grpSpPr>
          <a:xfrm>
            <a:off x="0" y="0"/>
            <a:ext cx="9144000" cy="697260"/>
            <a:chOff x="0" y="0"/>
            <a:chExt cx="9144000" cy="836712"/>
          </a:xfrm>
        </p:grpSpPr>
        <p:sp>
          <p:nvSpPr>
            <p:cNvPr id="16" name="Rectangle 1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9" name="TextBox 18"/>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Discussion Questions</a:t>
            </a:r>
            <a:endParaRPr lang="en-US" sz="1400" i="1" dirty="0">
              <a:latin typeface="Lucida Sans - 18"/>
            </a:endParaRPr>
          </a:p>
        </p:txBody>
      </p:sp>
    </p:spTree>
    <p:extLst>
      <p:ext uri="{BB962C8B-B14F-4D97-AF65-F5344CB8AC3E}">
        <p14:creationId xmlns:p14="http://schemas.microsoft.com/office/powerpoint/2010/main" val="25320061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5109091"/>
          </a:xfrm>
          <a:prstGeom prst="rect">
            <a:avLst/>
          </a:prstGeom>
          <a:noFill/>
        </p:spPr>
        <p:txBody>
          <a:bodyPr wrap="square" rtlCol="0">
            <a:spAutoFit/>
          </a:bodyPr>
          <a:lstStyle/>
          <a:p>
            <a:r>
              <a:rPr lang="en-US" sz="2400" dirty="0" smtClean="0">
                <a:solidFill>
                  <a:srgbClr val="FF0000"/>
                </a:solidFill>
              </a:rPr>
              <a:t>Degrees of Competition in Resource Markets</a:t>
            </a:r>
          </a:p>
          <a:p>
            <a:r>
              <a:rPr lang="en-US" dirty="0" smtClean="0"/>
              <a:t>Resource markets, like product markets, can have lots of competition or be relatively uncompetitive. However, unlike product markets, competition in resource markets is among the BUYERS of resources, not among the SELLERS of products. </a:t>
            </a:r>
          </a:p>
          <a:p>
            <a:endParaRPr lang="en-US" dirty="0"/>
          </a:p>
          <a:p>
            <a:r>
              <a:rPr lang="en-US" b="1" dirty="0" smtClean="0">
                <a:solidFill>
                  <a:srgbClr val="0000CC"/>
                </a:solidFill>
              </a:rPr>
              <a:t>A perfectly competitive resource market: </a:t>
            </a:r>
            <a:r>
              <a:rPr lang="en-US" sz="1600" dirty="0" smtClean="0"/>
              <a:t>Is one in which there are hundreds of firms competing with one another to HIRE WORKERS… The market price is the wage rate firms pay workers, and this is determined entirely by the market demand for labor and the market supply of labor.</a:t>
            </a:r>
          </a:p>
          <a:p>
            <a:endParaRPr lang="en-US" sz="1600" dirty="0"/>
          </a:p>
          <a:p>
            <a:pPr algn="ctr"/>
            <a:r>
              <a:rPr lang="en-US" sz="1600" i="1" dirty="0" smtClean="0">
                <a:solidFill>
                  <a:srgbClr val="FF0000"/>
                </a:solidFill>
              </a:rPr>
              <a:t>Firms in perfectly competitive labor markets are known as “wage-takers” because they can hire as many workers as they like at the equilibrium wage rate. They do not need to raise wage to attract more workers.</a:t>
            </a:r>
          </a:p>
          <a:p>
            <a:endParaRPr lang="en-US" sz="1600" b="1" dirty="0"/>
          </a:p>
          <a:p>
            <a:r>
              <a:rPr lang="en-US" b="1" dirty="0" smtClean="0">
                <a:solidFill>
                  <a:srgbClr val="0000CC"/>
                </a:solidFill>
              </a:rPr>
              <a:t>An imperfectly competitive resource market: </a:t>
            </a:r>
            <a:r>
              <a:rPr lang="en-US" sz="1600" dirty="0" smtClean="0"/>
              <a:t>Is one in which there is only one firm (or a relatively small number of firms) hiring all of one particular type of labor. This type of labor market is known as a </a:t>
            </a:r>
            <a:r>
              <a:rPr lang="en-US" sz="1600" b="1" i="1" dirty="0" smtClean="0">
                <a:solidFill>
                  <a:srgbClr val="FF0000"/>
                </a:solidFill>
              </a:rPr>
              <a:t>monopsony</a:t>
            </a:r>
            <a:r>
              <a:rPr lang="en-US" sz="1600" b="1" dirty="0" smtClean="0">
                <a:solidFill>
                  <a:srgbClr val="FF0000"/>
                </a:solidFill>
              </a:rPr>
              <a:t>, which means “single buyer”</a:t>
            </a:r>
            <a:endParaRPr lang="en-US" sz="1600" dirty="0" smtClean="0">
              <a:solidFill>
                <a:srgbClr val="FF0000"/>
              </a:solidFill>
            </a:endParaRPr>
          </a:p>
          <a:p>
            <a:endParaRPr lang="en-US" sz="1600" dirty="0" smtClean="0"/>
          </a:p>
          <a:p>
            <a:pPr algn="ctr"/>
            <a:r>
              <a:rPr lang="en-US" sz="1600" i="1" dirty="0" smtClean="0">
                <a:solidFill>
                  <a:srgbClr val="FF0000"/>
                </a:solidFill>
              </a:rPr>
              <a:t>Firms in a monopsonistic labor market are known as “wage-makers” because in order to attract more workers, they must raise the wages they pay all their workers.</a:t>
            </a:r>
            <a:endParaRPr lang="en-US" sz="1600" i="1" dirty="0">
              <a:solidFill>
                <a:srgbClr val="FF0000"/>
              </a:solidFill>
            </a:endParaRPr>
          </a:p>
          <a:p>
            <a:pPr algn="ctr"/>
            <a:endParaRPr lang="en-US" b="1" i="1" dirty="0" smtClean="0"/>
          </a:p>
        </p:txBody>
      </p:sp>
      <p:sp>
        <p:nvSpPr>
          <p:cNvPr id="11" name="TextBox 10"/>
          <p:cNvSpPr txBox="1"/>
          <p:nvPr/>
        </p:nvSpPr>
        <p:spPr>
          <a:xfrm>
            <a:off x="5638800" y="114300"/>
            <a:ext cx="1993900" cy="523220"/>
          </a:xfrm>
          <a:prstGeom prst="rect">
            <a:avLst/>
          </a:prstGeom>
          <a:noFill/>
        </p:spPr>
        <p:txBody>
          <a:bodyPr vert="horz" wrap="square" rtlCol="0">
            <a:spAutoFit/>
          </a:bodyPr>
          <a:lstStyle/>
          <a:p>
            <a:pPr algn="ctr"/>
            <a:r>
              <a:rPr lang="en-US" sz="1400" i="1" dirty="0" smtClean="0">
                <a:latin typeface="Lucida Sans - 22"/>
              </a:rPr>
              <a:t>Introduction to Resource Markets</a:t>
            </a:r>
            <a:endParaRPr lang="en-US" sz="1400" i="1" dirty="0">
              <a:latin typeface="Lucida Sans - 18"/>
            </a:endParaRPr>
          </a:p>
        </p:txBody>
      </p:sp>
    </p:spTree>
    <p:extLst>
      <p:ext uri="{BB962C8B-B14F-4D97-AF65-F5344CB8AC3E}">
        <p14:creationId xmlns:p14="http://schemas.microsoft.com/office/powerpoint/2010/main" val="3358255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4893647"/>
          </a:xfrm>
          <a:prstGeom prst="rect">
            <a:avLst/>
          </a:prstGeom>
          <a:noFill/>
        </p:spPr>
        <p:txBody>
          <a:bodyPr wrap="square" rtlCol="0">
            <a:spAutoFit/>
          </a:bodyPr>
          <a:lstStyle/>
          <a:p>
            <a:r>
              <a:rPr lang="en-US" sz="2400" dirty="0" smtClean="0">
                <a:solidFill>
                  <a:srgbClr val="FF0000"/>
                </a:solidFill>
              </a:rPr>
              <a:t>Derived Resource Demand </a:t>
            </a:r>
          </a:p>
          <a:p>
            <a:r>
              <a:rPr lang="en-US" dirty="0" smtClean="0"/>
              <a:t>Demand for any resource (labor, land or capital) is </a:t>
            </a:r>
            <a:r>
              <a:rPr lang="en-US" i="1" dirty="0" smtClean="0"/>
              <a:t>derived demand</a:t>
            </a:r>
            <a:r>
              <a:rPr lang="en-US" dirty="0" smtClean="0"/>
              <a:t>. This means it depends on other factors, including:</a:t>
            </a:r>
          </a:p>
          <a:p>
            <a:pPr marL="285750" indent="-285750">
              <a:buFont typeface="Arial" pitchFamily="34" charset="0"/>
              <a:buChar char="•"/>
            </a:pPr>
            <a:r>
              <a:rPr lang="en-US" dirty="0" smtClean="0"/>
              <a:t>The price of the good the resources is used to produce,</a:t>
            </a:r>
          </a:p>
          <a:p>
            <a:pPr marL="285750" indent="-285750">
              <a:buFont typeface="Arial" pitchFamily="34" charset="0"/>
              <a:buChar char="•"/>
            </a:pPr>
            <a:r>
              <a:rPr lang="en-US" dirty="0" smtClean="0"/>
              <a:t>The productivity of the resource</a:t>
            </a:r>
          </a:p>
          <a:p>
            <a:endParaRPr lang="en-US" dirty="0" smtClean="0"/>
          </a:p>
          <a:p>
            <a:r>
              <a:rPr lang="en-US" dirty="0" smtClean="0"/>
              <a:t>The demand for a resource is determined primarily by the productivity of the resource. Recall from an earlier unit </a:t>
            </a:r>
            <a:r>
              <a:rPr lang="en-US" b="1" i="1" dirty="0" smtClean="0">
                <a:solidFill>
                  <a:srgbClr val="0000CC"/>
                </a:solidFill>
              </a:rPr>
              <a:t>the law of diminishing returns</a:t>
            </a:r>
            <a:r>
              <a:rPr lang="en-US" dirty="0" smtClean="0"/>
              <a:t>. This stated that;</a:t>
            </a:r>
          </a:p>
          <a:p>
            <a:endParaRPr lang="en-US" dirty="0" smtClean="0"/>
          </a:p>
          <a:p>
            <a:pPr algn="ctr"/>
            <a:r>
              <a:rPr lang="en-US" i="1" dirty="0" smtClean="0">
                <a:solidFill>
                  <a:srgbClr val="0000CC"/>
                </a:solidFill>
              </a:rPr>
              <a:t>As additional units of a variable resource put towards the production of a good using fixed resources, the output of additional units of the variable resource will eventually decrease.</a:t>
            </a:r>
          </a:p>
          <a:p>
            <a:pPr algn="ctr"/>
            <a:endParaRPr lang="en-US" i="1" dirty="0"/>
          </a:p>
          <a:p>
            <a:pPr marL="285750" indent="-285750">
              <a:buFont typeface="Arial" pitchFamily="34" charset="0"/>
              <a:buChar char="•"/>
            </a:pPr>
            <a:r>
              <a:rPr lang="en-US" dirty="0" smtClean="0"/>
              <a:t>In other words, the more labor you add to a fixed amount of capital, the less additional output the labor will produce. </a:t>
            </a:r>
          </a:p>
          <a:p>
            <a:pPr marL="285750" indent="-285750">
              <a:buFont typeface="Arial" pitchFamily="34" charset="0"/>
              <a:buChar char="•"/>
            </a:pPr>
            <a:r>
              <a:rPr lang="en-US" dirty="0" smtClean="0"/>
              <a:t>For this reason, demand for labor is going to be inversely related to the price of labor (the wage rate). </a:t>
            </a:r>
          </a:p>
          <a:p>
            <a:pPr marL="285750" indent="-285750">
              <a:buFont typeface="Arial" pitchFamily="34" charset="0"/>
              <a:buChar char="•"/>
            </a:pPr>
            <a:r>
              <a:rPr lang="en-US" i="1" dirty="0" smtClean="0">
                <a:solidFill>
                  <a:srgbClr val="FF0000"/>
                </a:solidFill>
              </a:rPr>
              <a:t>Firms will only wish to hire more workers as the wage rate falls. </a:t>
            </a:r>
          </a:p>
        </p:txBody>
      </p:sp>
      <p:sp>
        <p:nvSpPr>
          <p:cNvPr id="11" name="TextBox 10"/>
          <p:cNvSpPr txBox="1"/>
          <p:nvPr/>
        </p:nvSpPr>
        <p:spPr>
          <a:xfrm>
            <a:off x="5638800" y="114300"/>
            <a:ext cx="1993900" cy="523220"/>
          </a:xfrm>
          <a:prstGeom prst="rect">
            <a:avLst/>
          </a:prstGeom>
          <a:noFill/>
        </p:spPr>
        <p:txBody>
          <a:bodyPr vert="horz" wrap="square" rtlCol="0">
            <a:spAutoFit/>
          </a:bodyPr>
          <a:lstStyle/>
          <a:p>
            <a:pPr algn="ctr"/>
            <a:r>
              <a:rPr lang="en-US" sz="1400" i="1" dirty="0" smtClean="0">
                <a:latin typeface="Lucida Sans - 22"/>
              </a:rPr>
              <a:t>Derived Demand for Resources</a:t>
            </a:r>
            <a:endParaRPr lang="en-US" sz="1400" i="1" dirty="0">
              <a:latin typeface="Lucida Sans - 18"/>
            </a:endParaRPr>
          </a:p>
        </p:txBody>
      </p:sp>
    </p:spTree>
    <p:extLst>
      <p:ext uri="{BB962C8B-B14F-4D97-AF65-F5344CB8AC3E}">
        <p14:creationId xmlns:p14="http://schemas.microsoft.com/office/powerpoint/2010/main" val="581911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 name="TextBox 7"/>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Marginal Revenue Product</a:t>
            </a:r>
            <a:endParaRPr lang="en-US" sz="1400" i="1" dirty="0">
              <a:latin typeface="Lucida Sans - 18"/>
            </a:endParaRPr>
          </a:p>
        </p:txBody>
      </p:sp>
      <mc:AlternateContent xmlns:mc="http://schemas.openxmlformats.org/markup-compatibility/2006" xmlns:a14="http://schemas.microsoft.com/office/drawing/2010/main">
        <mc:Choice Requires="a14">
          <p:sp>
            <p:nvSpPr>
              <p:cNvPr id="2" name="TextBox 1"/>
              <p:cNvSpPr txBox="1"/>
              <p:nvPr/>
            </p:nvSpPr>
            <p:spPr>
              <a:xfrm>
                <a:off x="0" y="723900"/>
                <a:ext cx="9144000" cy="4755404"/>
              </a:xfrm>
              <a:prstGeom prst="rect">
                <a:avLst/>
              </a:prstGeom>
              <a:noFill/>
            </p:spPr>
            <p:txBody>
              <a:bodyPr wrap="square" rtlCol="0">
                <a:spAutoFit/>
              </a:bodyPr>
              <a:lstStyle/>
              <a:p>
                <a:r>
                  <a:rPr lang="en-US" sz="2400" dirty="0" smtClean="0">
                    <a:solidFill>
                      <a:srgbClr val="FF0000"/>
                    </a:solidFill>
                  </a:rPr>
                  <a:t>Marginal Revenue Product</a:t>
                </a:r>
              </a:p>
              <a:p>
                <a:r>
                  <a:rPr lang="en-US" dirty="0" smtClean="0"/>
                  <a:t>The demand for a resource (we will focus on labor) is based on the productivity of the resource and the price of the good being produced. Labor demand is based on the </a:t>
                </a:r>
                <a:r>
                  <a:rPr lang="en-US" i="1" dirty="0" smtClean="0"/>
                  <a:t>marginal revenue product</a:t>
                </a:r>
                <a:r>
                  <a:rPr lang="en-US" dirty="0" smtClean="0"/>
                  <a:t> of labor.</a:t>
                </a:r>
              </a:p>
              <a:p>
                <a:endParaRPr lang="en-US" dirty="0"/>
              </a:p>
              <a:p>
                <a:r>
                  <a:rPr lang="en-US" b="1" dirty="0" smtClean="0">
                    <a:solidFill>
                      <a:srgbClr val="0000CC"/>
                    </a:solidFill>
                  </a:rPr>
                  <a:t>Marginal Revenue Product of Labor (MPR) </a:t>
                </a:r>
                <a:r>
                  <a:rPr lang="en-US" dirty="0" smtClean="0">
                    <a:solidFill>
                      <a:srgbClr val="0000CC"/>
                    </a:solidFill>
                  </a:rPr>
                  <a:t>= the change in a firm’s total revenue resulting from the employment of one additional worker. It can also be measured by the marginal physical product of labor multiplied by the price of the good being produced.</a:t>
                </a:r>
              </a:p>
              <a:p>
                <a:endParaRPr lang="en-US" dirty="0" smtClean="0">
                  <a:solidFill>
                    <a:srgbClr val="0000CC"/>
                  </a:solidFill>
                </a:endParaRPr>
              </a:p>
              <a:p>
                <a:pPr algn="ctr"/>
                <a14:m>
                  <m:oMath xmlns:m="http://schemas.openxmlformats.org/officeDocument/2006/math">
                    <m:r>
                      <a:rPr lang="en-US" sz="2400" b="0" i="1" smtClean="0">
                        <a:solidFill>
                          <a:srgbClr val="FF0000"/>
                        </a:solidFill>
                        <a:latin typeface="Cambria Math"/>
                      </a:rPr>
                      <m:t>𝑀𝑅𝑃</m:t>
                    </m:r>
                    <m:r>
                      <a:rPr lang="en-US" sz="2400" b="0" i="1" smtClean="0">
                        <a:solidFill>
                          <a:srgbClr val="FF0000"/>
                        </a:solidFill>
                        <a:latin typeface="Cambria Math"/>
                      </a:rPr>
                      <m:t>=</m:t>
                    </m:r>
                    <m:f>
                      <m:fPr>
                        <m:ctrlPr>
                          <a:rPr lang="en-US" sz="2400" b="0" i="1" smtClean="0">
                            <a:solidFill>
                              <a:srgbClr val="FF0000"/>
                            </a:solidFill>
                            <a:latin typeface="Cambria Math"/>
                          </a:rPr>
                        </m:ctrlPr>
                      </m:fPr>
                      <m:num>
                        <m:r>
                          <a:rPr lang="en-US" sz="2400" b="0" i="1" smtClean="0">
                            <a:solidFill>
                              <a:srgbClr val="FF0000"/>
                            </a:solidFill>
                            <a:latin typeface="Cambria Math"/>
                            <a:ea typeface="Cambria Math"/>
                          </a:rPr>
                          <m:t>∆</m:t>
                        </m:r>
                        <m:r>
                          <a:rPr lang="en-US" sz="2400" b="0" i="1" smtClean="0">
                            <a:solidFill>
                              <a:srgbClr val="FF0000"/>
                            </a:solidFill>
                            <a:latin typeface="Cambria Math"/>
                            <a:ea typeface="Cambria Math"/>
                          </a:rPr>
                          <m:t>𝑇𝑅</m:t>
                        </m:r>
                      </m:num>
                      <m:den>
                        <m:r>
                          <a:rPr lang="en-US" sz="2400" b="0" i="1" smtClean="0">
                            <a:solidFill>
                              <a:srgbClr val="FF0000"/>
                            </a:solidFill>
                            <a:latin typeface="Cambria Math"/>
                            <a:ea typeface="Cambria Math"/>
                          </a:rPr>
                          <m:t>∆</m:t>
                        </m:r>
                        <m:sSub>
                          <m:sSubPr>
                            <m:ctrlPr>
                              <a:rPr lang="en-US" sz="2400" b="0" i="1" smtClean="0">
                                <a:solidFill>
                                  <a:srgbClr val="FF0000"/>
                                </a:solidFill>
                                <a:latin typeface="Cambria Math"/>
                                <a:ea typeface="Cambria Math"/>
                              </a:rPr>
                            </m:ctrlPr>
                          </m:sSubPr>
                          <m:e>
                            <m:r>
                              <a:rPr lang="en-US" sz="2400" b="0" i="1" smtClean="0">
                                <a:solidFill>
                                  <a:srgbClr val="FF0000"/>
                                </a:solidFill>
                                <a:latin typeface="Cambria Math"/>
                                <a:ea typeface="Cambria Math"/>
                              </a:rPr>
                              <m:t>𝑄</m:t>
                            </m:r>
                          </m:e>
                          <m:sub>
                            <m:r>
                              <a:rPr lang="en-US" sz="2400" b="0" i="1" smtClean="0">
                                <a:solidFill>
                                  <a:srgbClr val="FF0000"/>
                                </a:solidFill>
                                <a:latin typeface="Cambria Math"/>
                                <a:ea typeface="Cambria Math"/>
                              </a:rPr>
                              <m:t>𝐿</m:t>
                            </m:r>
                          </m:sub>
                        </m:sSub>
                      </m:den>
                    </m:f>
                    <m:r>
                      <a:rPr lang="en-US" sz="2400" b="0" i="1" smtClean="0">
                        <a:solidFill>
                          <a:srgbClr val="FF0000"/>
                        </a:solidFill>
                        <a:latin typeface="Cambria Math"/>
                      </a:rPr>
                      <m:t>𝑜𝑟</m:t>
                    </m:r>
                    <m:r>
                      <a:rPr lang="en-US" sz="2400" b="0" i="1" smtClean="0">
                        <a:solidFill>
                          <a:srgbClr val="FF0000"/>
                        </a:solidFill>
                        <a:latin typeface="Cambria Math"/>
                      </a:rPr>
                      <m:t>…</m:t>
                    </m:r>
                    <m:sSub>
                      <m:sSubPr>
                        <m:ctrlPr>
                          <a:rPr lang="en-US" sz="2400" b="0" i="1" smtClean="0">
                            <a:solidFill>
                              <a:srgbClr val="FF0000"/>
                            </a:solidFill>
                            <a:latin typeface="Cambria Math"/>
                          </a:rPr>
                        </m:ctrlPr>
                      </m:sSubPr>
                      <m:e>
                        <m:r>
                          <a:rPr lang="en-US" sz="2400" b="0" i="1" smtClean="0">
                            <a:solidFill>
                              <a:srgbClr val="FF0000"/>
                            </a:solidFill>
                            <a:latin typeface="Cambria Math"/>
                          </a:rPr>
                          <m:t>𝑀𝑃</m:t>
                        </m:r>
                      </m:e>
                      <m:sub>
                        <m:r>
                          <a:rPr lang="en-US" sz="2400" b="0" i="1" smtClean="0">
                            <a:solidFill>
                              <a:srgbClr val="FF0000"/>
                            </a:solidFill>
                            <a:latin typeface="Cambria Math"/>
                          </a:rPr>
                          <m:t>𝐿</m:t>
                        </m:r>
                      </m:sub>
                    </m:sSub>
                    <m:r>
                      <a:rPr lang="en-US" sz="2400" b="0" i="1" smtClean="0">
                        <a:solidFill>
                          <a:srgbClr val="FF0000"/>
                        </a:solidFill>
                        <a:latin typeface="Cambria Math"/>
                        <a:ea typeface="Cambria Math"/>
                      </a:rPr>
                      <m:t>×</m:t>
                    </m:r>
                    <m:sSub>
                      <m:sSubPr>
                        <m:ctrlPr>
                          <a:rPr lang="en-US" sz="2400" b="0" i="1" smtClean="0">
                            <a:solidFill>
                              <a:srgbClr val="FF0000"/>
                            </a:solidFill>
                            <a:latin typeface="Cambria Math"/>
                            <a:ea typeface="Cambria Math"/>
                          </a:rPr>
                        </m:ctrlPr>
                      </m:sSubPr>
                      <m:e>
                        <m:r>
                          <a:rPr lang="en-US" sz="2400" b="0" i="1" smtClean="0">
                            <a:solidFill>
                              <a:srgbClr val="FF0000"/>
                            </a:solidFill>
                            <a:latin typeface="Cambria Math"/>
                            <a:ea typeface="Cambria Math"/>
                          </a:rPr>
                          <m:t>𝑃</m:t>
                        </m:r>
                      </m:e>
                      <m:sub>
                        <m:r>
                          <a:rPr lang="en-US" sz="2400" b="0" i="1" smtClean="0">
                            <a:solidFill>
                              <a:srgbClr val="FF0000"/>
                            </a:solidFill>
                            <a:latin typeface="Cambria Math"/>
                            <a:ea typeface="Cambria Math"/>
                          </a:rPr>
                          <m:t>𝑔</m:t>
                        </m:r>
                      </m:sub>
                    </m:sSub>
                  </m:oMath>
                </a14:m>
                <a:r>
                  <a:rPr lang="en-US" sz="2400" dirty="0" smtClean="0">
                    <a:solidFill>
                      <a:srgbClr val="FF0000"/>
                    </a:solidFill>
                  </a:rPr>
                  <a:t> </a:t>
                </a:r>
                <a:r>
                  <a:rPr lang="en-US" sz="1400" i="1" dirty="0" smtClean="0">
                    <a:solidFill>
                      <a:srgbClr val="FF0000"/>
                    </a:solidFill>
                  </a:rPr>
                  <a:t>(where </a:t>
                </a:r>
                <a:r>
                  <a:rPr lang="en-US" sz="1400" i="1" dirty="0" err="1" smtClean="0">
                    <a:solidFill>
                      <a:srgbClr val="FF0000"/>
                    </a:solidFill>
                  </a:rPr>
                  <a:t>Pg</a:t>
                </a:r>
                <a:r>
                  <a:rPr lang="en-US" sz="1400" i="1" dirty="0" smtClean="0">
                    <a:solidFill>
                      <a:srgbClr val="FF0000"/>
                    </a:solidFill>
                  </a:rPr>
                  <a:t> is the price of the good)</a:t>
                </a:r>
              </a:p>
              <a:p>
                <a:endParaRPr lang="en-US" dirty="0" smtClean="0">
                  <a:solidFill>
                    <a:srgbClr val="0000CC"/>
                  </a:solidFill>
                </a:endParaRPr>
              </a:p>
              <a:p>
                <a:r>
                  <a:rPr lang="en-US" dirty="0" smtClean="0"/>
                  <a:t>MRP is the revenue attributable to the last worker hired… Due to diminishing marginal returns, as more and more workers are hired in the short-run, MRP will decrease, because:</a:t>
                </a:r>
              </a:p>
              <a:p>
                <a:pPr marL="285750" indent="-285750">
                  <a:buFont typeface="Arial" pitchFamily="34" charset="0"/>
                  <a:buChar char="•"/>
                </a:pPr>
                <a:r>
                  <a:rPr lang="en-US" sz="1600" dirty="0" smtClean="0"/>
                  <a:t>Labor productivity decreases as labor is added to fixed capital, and in the case of a price-making firm,</a:t>
                </a:r>
              </a:p>
              <a:p>
                <a:pPr marL="285750" indent="-285750">
                  <a:buFont typeface="Arial" pitchFamily="34" charset="0"/>
                  <a:buChar char="•"/>
                </a:pPr>
                <a:r>
                  <a:rPr lang="en-US" sz="1600" dirty="0" smtClean="0"/>
                  <a:t>The price of the output must decrease as output increases in order for the firm to sell additional units.</a:t>
                </a:r>
              </a:p>
            </p:txBody>
          </p:sp>
        </mc:Choice>
        <mc:Fallback xmlns="">
          <p:sp>
            <p:nvSpPr>
              <p:cNvPr id="2" name="TextBox 1"/>
              <p:cNvSpPr txBox="1">
                <a:spLocks noRot="1" noChangeAspect="1" noMove="1" noResize="1" noEditPoints="1" noAdjustHandles="1" noChangeArrowheads="1" noChangeShapeType="1" noTextEdit="1"/>
              </p:cNvSpPr>
              <p:nvPr/>
            </p:nvSpPr>
            <p:spPr>
              <a:xfrm>
                <a:off x="0" y="723900"/>
                <a:ext cx="9144000" cy="4755404"/>
              </a:xfrm>
              <a:prstGeom prst="rect">
                <a:avLst/>
              </a:prstGeom>
              <a:blipFill rotWithShape="1">
                <a:blip r:embed="rId3"/>
                <a:stretch>
                  <a:fillRect l="-1000" t="-1026"/>
                </a:stretch>
              </a:blipFill>
            </p:spPr>
            <p:txBody>
              <a:bodyPr/>
              <a:lstStyle/>
              <a:p>
                <a:r>
                  <a:rPr lang="en-US">
                    <a:noFill/>
                  </a:rPr>
                  <a:t> </a:t>
                </a:r>
              </a:p>
            </p:txBody>
          </p:sp>
        </mc:Fallback>
      </mc:AlternateContent>
    </p:spTree>
    <p:extLst>
      <p:ext uri="{BB962C8B-B14F-4D97-AF65-F5344CB8AC3E}">
        <p14:creationId xmlns:p14="http://schemas.microsoft.com/office/powerpoint/2010/main" val="1510828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2000548"/>
          </a:xfrm>
          <a:prstGeom prst="rect">
            <a:avLst/>
          </a:prstGeom>
          <a:noFill/>
        </p:spPr>
        <p:txBody>
          <a:bodyPr wrap="square" rtlCol="0">
            <a:spAutoFit/>
          </a:bodyPr>
          <a:lstStyle/>
          <a:p>
            <a:r>
              <a:rPr lang="en-US" sz="2400" dirty="0" smtClean="0">
                <a:solidFill>
                  <a:srgbClr val="FF0000"/>
                </a:solidFill>
              </a:rPr>
              <a:t>Marginal Revenue Product for a Perfectly Competitive Seller</a:t>
            </a:r>
          </a:p>
          <a:p>
            <a:r>
              <a:rPr lang="en-US" dirty="0" smtClean="0"/>
              <a:t>The marginal revenue product of labor is determined by the productivity of labor and the price of the output. Consider the production data for a bakery below. </a:t>
            </a:r>
          </a:p>
          <a:p>
            <a:pPr marL="285750" indent="-285750">
              <a:buFont typeface="Arial" pitchFamily="34" charset="0"/>
              <a:buChar char="•"/>
            </a:pPr>
            <a:r>
              <a:rPr lang="en-US" sz="1600" dirty="0" smtClean="0"/>
              <a:t>The bakery sells its bread in a perfectly competitive market at a price of $2 per loaf</a:t>
            </a:r>
          </a:p>
          <a:p>
            <a:pPr marL="285750" indent="-285750">
              <a:buFont typeface="Arial" pitchFamily="34" charset="0"/>
              <a:buChar char="•"/>
            </a:pPr>
            <a:r>
              <a:rPr lang="en-US" sz="1600" dirty="0" smtClean="0"/>
              <a:t>The bakery can hire anywhere from 1 to 8 workers. </a:t>
            </a:r>
            <a:endParaRPr lang="en-US" sz="1600" dirty="0"/>
          </a:p>
          <a:p>
            <a:pPr marL="285750" indent="-285750">
              <a:buFont typeface="Arial" pitchFamily="34" charset="0"/>
              <a:buChar char="•"/>
            </a:pPr>
            <a:r>
              <a:rPr lang="en-US" sz="1600" dirty="0" smtClean="0"/>
              <a:t>Calculating the MRP will tell the bakery how much revenue each additional worker adds to the firm’s total revenue.</a:t>
            </a:r>
          </a:p>
        </p:txBody>
      </p:sp>
      <p:graphicFrame>
        <p:nvGraphicFramePr>
          <p:cNvPr id="9" name="Table 8"/>
          <p:cNvGraphicFramePr>
            <a:graphicFrameLocks noGrp="1"/>
          </p:cNvGraphicFramePr>
          <p:nvPr>
            <p:extLst>
              <p:ext uri="{D42A27DB-BD31-4B8C-83A1-F6EECF244321}">
                <p14:modId xmlns:p14="http://schemas.microsoft.com/office/powerpoint/2010/main" val="2178151710"/>
              </p:ext>
            </p:extLst>
          </p:nvPr>
        </p:nvGraphicFramePr>
        <p:xfrm>
          <a:off x="2740150" y="2567940"/>
          <a:ext cx="6403850" cy="3108960"/>
        </p:xfrm>
        <a:graphic>
          <a:graphicData uri="http://schemas.openxmlformats.org/drawingml/2006/table">
            <a:tbl>
              <a:tblPr firstRow="1" bandRow="1">
                <a:tableStyleId>{21E4AEA4-8DFA-4A89-87EB-49C32662AFE0}</a:tableStyleId>
              </a:tblPr>
              <a:tblGrid>
                <a:gridCol w="1280770"/>
                <a:gridCol w="1280770"/>
                <a:gridCol w="1280770"/>
                <a:gridCol w="1280770"/>
                <a:gridCol w="1280770"/>
              </a:tblGrid>
              <a:tr h="480233">
                <a:tc>
                  <a:txBody>
                    <a:bodyPr/>
                    <a:lstStyle/>
                    <a:p>
                      <a:pPr algn="ctr"/>
                      <a:r>
                        <a:rPr lang="en-US" sz="1200" dirty="0" smtClean="0"/>
                        <a:t>Quantity of labor (Q</a:t>
                      </a:r>
                      <a:r>
                        <a:rPr lang="en-US" sz="1200" baseline="-25000" dirty="0" smtClean="0"/>
                        <a:t>L</a:t>
                      </a:r>
                      <a:r>
                        <a:rPr lang="en-US" sz="1200" dirty="0" smtClean="0"/>
                        <a:t>)</a:t>
                      </a:r>
                      <a:endParaRPr lang="en-US" sz="1200" dirty="0"/>
                    </a:p>
                  </a:txBody>
                  <a:tcPr anchor="ctr"/>
                </a:tc>
                <a:tc>
                  <a:txBody>
                    <a:bodyPr/>
                    <a:lstStyle/>
                    <a:p>
                      <a:pPr algn="ctr"/>
                      <a:r>
                        <a:rPr lang="en-US" sz="1200" dirty="0" smtClean="0"/>
                        <a:t>Total Product</a:t>
                      </a:r>
                    </a:p>
                    <a:p>
                      <a:pPr algn="ctr"/>
                      <a:r>
                        <a:rPr lang="en-US" sz="1200" dirty="0" smtClean="0"/>
                        <a:t> per</a:t>
                      </a:r>
                      <a:r>
                        <a:rPr lang="en-US" sz="1200" baseline="0" dirty="0" smtClean="0"/>
                        <a:t> hour</a:t>
                      </a:r>
                      <a:endParaRPr lang="en-US" sz="1200" dirty="0" smtClean="0"/>
                    </a:p>
                    <a:p>
                      <a:pPr algn="ctr"/>
                      <a:r>
                        <a:rPr lang="en-US" sz="1200" dirty="0" smtClean="0"/>
                        <a:t>(TP)</a:t>
                      </a:r>
                      <a:endParaRPr lang="en-US" sz="1200" dirty="0"/>
                    </a:p>
                  </a:txBody>
                  <a:tcPr anchor="ctr"/>
                </a:tc>
                <a:tc>
                  <a:txBody>
                    <a:bodyPr/>
                    <a:lstStyle/>
                    <a:p>
                      <a:pPr algn="ctr"/>
                      <a:r>
                        <a:rPr lang="en-US" sz="1200" dirty="0" smtClean="0"/>
                        <a:t>Marginal Product per hour</a:t>
                      </a:r>
                    </a:p>
                    <a:p>
                      <a:pPr algn="ctr"/>
                      <a:r>
                        <a:rPr lang="en-US" sz="1200" dirty="0" smtClean="0"/>
                        <a:t>(MP)</a:t>
                      </a:r>
                      <a:endParaRPr lang="en-US" sz="1200" dirty="0"/>
                    </a:p>
                  </a:txBody>
                  <a:tcPr anchor="ctr"/>
                </a:tc>
                <a:tc>
                  <a:txBody>
                    <a:bodyPr/>
                    <a:lstStyle/>
                    <a:p>
                      <a:pPr algn="ctr"/>
                      <a:r>
                        <a:rPr lang="en-US" sz="1200" dirty="0" smtClean="0"/>
                        <a:t>Price of</a:t>
                      </a:r>
                      <a:r>
                        <a:rPr lang="en-US" sz="1200" baseline="0" dirty="0" smtClean="0"/>
                        <a:t> the Product</a:t>
                      </a:r>
                    </a:p>
                    <a:p>
                      <a:pPr algn="ctr"/>
                      <a:r>
                        <a:rPr lang="en-US" sz="1200" baseline="0" dirty="0" smtClean="0"/>
                        <a:t>(P)</a:t>
                      </a:r>
                      <a:endParaRPr lang="en-US" sz="1200" dirty="0"/>
                    </a:p>
                  </a:txBody>
                  <a:tcPr anchor="ctr"/>
                </a:tc>
                <a:tc>
                  <a:txBody>
                    <a:bodyPr/>
                    <a:lstStyle/>
                    <a:p>
                      <a:pPr algn="ctr"/>
                      <a:r>
                        <a:rPr lang="en-US" sz="1200" dirty="0" smtClean="0"/>
                        <a:t>Marginal</a:t>
                      </a:r>
                      <a:r>
                        <a:rPr lang="en-US" sz="1200" baseline="0" dirty="0" smtClean="0"/>
                        <a:t> Revenue Product (</a:t>
                      </a:r>
                      <a:r>
                        <a:rPr lang="en-US" sz="1200" baseline="0" dirty="0" err="1" smtClean="0"/>
                        <a:t>MPxP</a:t>
                      </a:r>
                      <a:r>
                        <a:rPr lang="en-US" sz="1200" baseline="0" dirty="0" smtClean="0"/>
                        <a:t>)</a:t>
                      </a:r>
                      <a:endParaRPr lang="en-US" sz="1200" dirty="0"/>
                    </a:p>
                  </a:txBody>
                  <a:tcPr anchor="ctr"/>
                </a:tc>
              </a:tr>
              <a:tr h="228682">
                <a:tc>
                  <a:txBody>
                    <a:bodyPr/>
                    <a:lstStyle/>
                    <a:p>
                      <a:pPr algn="ctr"/>
                      <a:r>
                        <a:rPr lang="en-US" sz="1200" dirty="0" smtClean="0"/>
                        <a:t>0</a:t>
                      </a:r>
                      <a:endParaRPr lang="en-US" sz="1200" dirty="0"/>
                    </a:p>
                  </a:txBody>
                  <a:tcPr anchor="ctr"/>
                </a:tc>
                <a:tc>
                  <a:txBody>
                    <a:bodyPr/>
                    <a:lstStyle/>
                    <a:p>
                      <a:pPr algn="ctr"/>
                      <a:r>
                        <a:rPr lang="en-US" sz="1200" dirty="0" smtClean="0"/>
                        <a:t>0</a:t>
                      </a:r>
                      <a:endParaRPr lang="en-US" sz="1200" dirty="0"/>
                    </a:p>
                  </a:txBody>
                  <a:tcPr anchor="ctr"/>
                </a:tc>
                <a:tc>
                  <a:txBody>
                    <a:bodyPr/>
                    <a:lstStyle/>
                    <a:p>
                      <a:pPr algn="ctr"/>
                      <a:r>
                        <a:rPr lang="en-US" sz="1200" dirty="0" smtClean="0"/>
                        <a:t>-</a:t>
                      </a:r>
                      <a:endParaRPr lang="en-US" sz="1200" dirty="0"/>
                    </a:p>
                  </a:txBody>
                  <a:tcPr anchor="ctr"/>
                </a:tc>
                <a:tc>
                  <a:txBody>
                    <a:bodyPr/>
                    <a:lstStyle/>
                    <a:p>
                      <a:pPr algn="ctr"/>
                      <a:r>
                        <a:rPr lang="en-US" sz="1200" dirty="0" smtClean="0"/>
                        <a:t>-</a:t>
                      </a:r>
                      <a:endParaRPr lang="en-US" sz="1200" dirty="0"/>
                    </a:p>
                  </a:txBody>
                  <a:tcPr anchor="ctr"/>
                </a:tc>
                <a:tc>
                  <a:txBody>
                    <a:bodyPr/>
                    <a:lstStyle/>
                    <a:p>
                      <a:pPr algn="ctr"/>
                      <a:endParaRPr lang="en-US" sz="1200" dirty="0"/>
                    </a:p>
                  </a:txBody>
                  <a:tcPr anchor="ctr"/>
                </a:tc>
              </a:tr>
              <a:tr h="228682">
                <a:tc>
                  <a:txBody>
                    <a:bodyPr/>
                    <a:lstStyle/>
                    <a:p>
                      <a:pPr algn="ctr"/>
                      <a:r>
                        <a:rPr lang="en-US" sz="1200" dirty="0" smtClean="0"/>
                        <a:t>1</a:t>
                      </a:r>
                      <a:endParaRPr lang="en-US" sz="1200" dirty="0"/>
                    </a:p>
                  </a:txBody>
                  <a:tcPr anchor="ctr"/>
                </a:tc>
                <a:tc>
                  <a:txBody>
                    <a:bodyPr/>
                    <a:lstStyle/>
                    <a:p>
                      <a:pPr algn="ctr"/>
                      <a:r>
                        <a:rPr lang="en-US" sz="1200" dirty="0" smtClean="0"/>
                        <a:t>6</a:t>
                      </a:r>
                      <a:endParaRPr lang="en-US" sz="1200" dirty="0"/>
                    </a:p>
                  </a:txBody>
                  <a:tcPr anchor="ctr"/>
                </a:tc>
                <a:tc>
                  <a:txBody>
                    <a:bodyPr/>
                    <a:lstStyle/>
                    <a:p>
                      <a:pPr algn="ctr"/>
                      <a:r>
                        <a:rPr lang="en-US" sz="1200" dirty="0" smtClean="0"/>
                        <a:t>6</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b="1" dirty="0" smtClean="0">
                          <a:solidFill>
                            <a:srgbClr val="FF0000"/>
                          </a:solidFill>
                        </a:rPr>
                        <a:t>12</a:t>
                      </a:r>
                      <a:endParaRPr lang="en-US" sz="1200" b="1" dirty="0">
                        <a:solidFill>
                          <a:srgbClr val="FF0000"/>
                        </a:solidFill>
                      </a:endParaRPr>
                    </a:p>
                  </a:txBody>
                  <a:tcPr anchor="ctr"/>
                </a:tc>
              </a:tr>
              <a:tr h="228682">
                <a:tc>
                  <a:txBody>
                    <a:bodyPr/>
                    <a:lstStyle/>
                    <a:p>
                      <a:pPr algn="ctr"/>
                      <a:r>
                        <a:rPr lang="en-US" sz="1200" dirty="0" smtClean="0"/>
                        <a:t>2</a:t>
                      </a:r>
                      <a:endParaRPr lang="en-US" sz="1200" dirty="0"/>
                    </a:p>
                  </a:txBody>
                  <a:tcPr anchor="ctr"/>
                </a:tc>
                <a:tc>
                  <a:txBody>
                    <a:bodyPr/>
                    <a:lstStyle/>
                    <a:p>
                      <a:pPr algn="ctr"/>
                      <a:r>
                        <a:rPr lang="en-US" sz="1200" dirty="0" smtClean="0"/>
                        <a:t>11</a:t>
                      </a:r>
                      <a:endParaRPr lang="en-US" sz="1200" dirty="0"/>
                    </a:p>
                  </a:txBody>
                  <a:tcPr anchor="ctr"/>
                </a:tc>
                <a:tc>
                  <a:txBody>
                    <a:bodyPr/>
                    <a:lstStyle/>
                    <a:p>
                      <a:pPr algn="ctr"/>
                      <a:r>
                        <a:rPr lang="en-US" sz="1200" dirty="0" smtClean="0"/>
                        <a:t>5</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b="1" dirty="0" smtClean="0">
                          <a:solidFill>
                            <a:srgbClr val="FF0000"/>
                          </a:solidFill>
                        </a:rPr>
                        <a:t>10</a:t>
                      </a:r>
                      <a:endParaRPr lang="en-US" sz="1200" b="1" dirty="0">
                        <a:solidFill>
                          <a:srgbClr val="FF0000"/>
                        </a:solidFill>
                      </a:endParaRPr>
                    </a:p>
                  </a:txBody>
                  <a:tcPr anchor="ctr"/>
                </a:tc>
              </a:tr>
              <a:tr h="228682">
                <a:tc>
                  <a:txBody>
                    <a:bodyPr/>
                    <a:lstStyle/>
                    <a:p>
                      <a:pPr algn="ctr"/>
                      <a:r>
                        <a:rPr lang="en-US" sz="1200" dirty="0" smtClean="0"/>
                        <a:t>3</a:t>
                      </a:r>
                      <a:endParaRPr lang="en-US" sz="1200" dirty="0"/>
                    </a:p>
                  </a:txBody>
                  <a:tcPr anchor="ctr"/>
                </a:tc>
                <a:tc>
                  <a:txBody>
                    <a:bodyPr/>
                    <a:lstStyle/>
                    <a:p>
                      <a:pPr algn="ctr"/>
                      <a:r>
                        <a:rPr lang="en-US" sz="1200" dirty="0" smtClean="0"/>
                        <a:t>15</a:t>
                      </a:r>
                      <a:endParaRPr lang="en-US" sz="1200" dirty="0"/>
                    </a:p>
                  </a:txBody>
                  <a:tcPr anchor="ctr"/>
                </a:tc>
                <a:tc>
                  <a:txBody>
                    <a:bodyPr/>
                    <a:lstStyle/>
                    <a:p>
                      <a:pPr algn="ctr"/>
                      <a:r>
                        <a:rPr lang="en-US" sz="1200" dirty="0" smtClean="0"/>
                        <a:t>4</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b="1" dirty="0" smtClean="0">
                          <a:solidFill>
                            <a:srgbClr val="FF0000"/>
                          </a:solidFill>
                        </a:rPr>
                        <a:t>8</a:t>
                      </a:r>
                      <a:endParaRPr lang="en-US" sz="1200" b="1" dirty="0">
                        <a:solidFill>
                          <a:srgbClr val="FF0000"/>
                        </a:solidFill>
                      </a:endParaRPr>
                    </a:p>
                  </a:txBody>
                  <a:tcPr anchor="ctr"/>
                </a:tc>
              </a:tr>
              <a:tr h="228682">
                <a:tc>
                  <a:txBody>
                    <a:bodyPr/>
                    <a:lstStyle/>
                    <a:p>
                      <a:pPr algn="ctr"/>
                      <a:r>
                        <a:rPr lang="en-US" sz="1200" dirty="0" smtClean="0"/>
                        <a:t>4</a:t>
                      </a:r>
                      <a:endParaRPr lang="en-US" sz="1200" dirty="0"/>
                    </a:p>
                  </a:txBody>
                  <a:tcPr anchor="ctr"/>
                </a:tc>
                <a:tc>
                  <a:txBody>
                    <a:bodyPr/>
                    <a:lstStyle/>
                    <a:p>
                      <a:pPr algn="ctr"/>
                      <a:r>
                        <a:rPr lang="en-US" sz="1200" dirty="0" smtClean="0"/>
                        <a:t>18</a:t>
                      </a:r>
                      <a:endParaRPr lang="en-US" sz="1200" dirty="0"/>
                    </a:p>
                  </a:txBody>
                  <a:tcPr anchor="ctr"/>
                </a:tc>
                <a:tc>
                  <a:txBody>
                    <a:bodyPr/>
                    <a:lstStyle/>
                    <a:p>
                      <a:pPr algn="ctr"/>
                      <a:r>
                        <a:rPr lang="en-US" sz="1200" dirty="0" smtClean="0"/>
                        <a:t>3</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b="1" dirty="0" smtClean="0">
                          <a:solidFill>
                            <a:srgbClr val="FF0000"/>
                          </a:solidFill>
                        </a:rPr>
                        <a:t>6</a:t>
                      </a:r>
                      <a:endParaRPr lang="en-US" sz="1200" b="1" dirty="0">
                        <a:solidFill>
                          <a:srgbClr val="FF0000"/>
                        </a:solidFill>
                      </a:endParaRPr>
                    </a:p>
                  </a:txBody>
                  <a:tcPr anchor="ctr"/>
                </a:tc>
              </a:tr>
              <a:tr h="228682">
                <a:tc>
                  <a:txBody>
                    <a:bodyPr/>
                    <a:lstStyle/>
                    <a:p>
                      <a:pPr algn="ctr"/>
                      <a:r>
                        <a:rPr lang="en-US" sz="1200" dirty="0" smtClean="0"/>
                        <a:t>5</a:t>
                      </a:r>
                      <a:endParaRPr lang="en-US" sz="1200" dirty="0"/>
                    </a:p>
                  </a:txBody>
                  <a:tcPr anchor="ctr"/>
                </a:tc>
                <a:tc>
                  <a:txBody>
                    <a:bodyPr/>
                    <a:lstStyle/>
                    <a:p>
                      <a:pPr algn="ctr"/>
                      <a:r>
                        <a:rPr lang="en-US" sz="1200" dirty="0" smtClean="0"/>
                        <a:t>20</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b="1" dirty="0" smtClean="0">
                          <a:solidFill>
                            <a:srgbClr val="FF0000"/>
                          </a:solidFill>
                        </a:rPr>
                        <a:t>4</a:t>
                      </a:r>
                      <a:endParaRPr lang="en-US" sz="1200" b="1" dirty="0">
                        <a:solidFill>
                          <a:srgbClr val="FF0000"/>
                        </a:solidFill>
                      </a:endParaRPr>
                    </a:p>
                  </a:txBody>
                  <a:tcPr anchor="ctr"/>
                </a:tc>
              </a:tr>
              <a:tr h="228682">
                <a:tc>
                  <a:txBody>
                    <a:bodyPr/>
                    <a:lstStyle/>
                    <a:p>
                      <a:pPr algn="ctr"/>
                      <a:r>
                        <a:rPr lang="en-US" sz="1200" dirty="0" smtClean="0"/>
                        <a:t>6</a:t>
                      </a:r>
                      <a:endParaRPr lang="en-US" sz="1200" dirty="0"/>
                    </a:p>
                  </a:txBody>
                  <a:tcPr anchor="ctr"/>
                </a:tc>
                <a:tc>
                  <a:txBody>
                    <a:bodyPr/>
                    <a:lstStyle/>
                    <a:p>
                      <a:pPr algn="ctr"/>
                      <a:r>
                        <a:rPr lang="en-US" sz="1200" dirty="0" smtClean="0"/>
                        <a:t>21</a:t>
                      </a:r>
                      <a:endParaRPr lang="en-US" sz="1200" dirty="0"/>
                    </a:p>
                  </a:txBody>
                  <a:tcPr anchor="ctr"/>
                </a:tc>
                <a:tc>
                  <a:txBody>
                    <a:bodyPr/>
                    <a:lstStyle/>
                    <a:p>
                      <a:pPr algn="ctr"/>
                      <a:r>
                        <a:rPr lang="en-US" sz="1200" dirty="0" smtClean="0"/>
                        <a:t>1</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b="1" dirty="0" smtClean="0">
                          <a:solidFill>
                            <a:srgbClr val="FF0000"/>
                          </a:solidFill>
                        </a:rPr>
                        <a:t>2</a:t>
                      </a:r>
                      <a:endParaRPr lang="en-US" sz="1200" b="1" dirty="0">
                        <a:solidFill>
                          <a:srgbClr val="FF0000"/>
                        </a:solidFill>
                      </a:endParaRPr>
                    </a:p>
                  </a:txBody>
                  <a:tcPr anchor="ctr"/>
                </a:tc>
              </a:tr>
              <a:tr h="228682">
                <a:tc>
                  <a:txBody>
                    <a:bodyPr/>
                    <a:lstStyle/>
                    <a:p>
                      <a:pPr algn="ctr"/>
                      <a:r>
                        <a:rPr lang="en-US" sz="1200" dirty="0" smtClean="0"/>
                        <a:t>7</a:t>
                      </a:r>
                      <a:endParaRPr lang="en-US" sz="1200" dirty="0"/>
                    </a:p>
                  </a:txBody>
                  <a:tcPr anchor="ctr"/>
                </a:tc>
                <a:tc>
                  <a:txBody>
                    <a:bodyPr/>
                    <a:lstStyle/>
                    <a:p>
                      <a:pPr algn="ctr"/>
                      <a:r>
                        <a:rPr lang="en-US" sz="1200" dirty="0" smtClean="0"/>
                        <a:t>21</a:t>
                      </a:r>
                      <a:endParaRPr lang="en-US" sz="1200" dirty="0"/>
                    </a:p>
                  </a:txBody>
                  <a:tcPr anchor="ctr"/>
                </a:tc>
                <a:tc>
                  <a:txBody>
                    <a:bodyPr/>
                    <a:lstStyle/>
                    <a:p>
                      <a:pPr algn="ctr"/>
                      <a:r>
                        <a:rPr lang="en-US" sz="1200" dirty="0" smtClean="0"/>
                        <a:t>0</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b="1" dirty="0" smtClean="0">
                          <a:solidFill>
                            <a:srgbClr val="FF0000"/>
                          </a:solidFill>
                        </a:rPr>
                        <a:t>0</a:t>
                      </a:r>
                      <a:endParaRPr lang="en-US" sz="1200" b="1" dirty="0">
                        <a:solidFill>
                          <a:srgbClr val="FF0000"/>
                        </a:solidFill>
                      </a:endParaRPr>
                    </a:p>
                  </a:txBody>
                  <a:tcPr anchor="ctr"/>
                </a:tc>
              </a:tr>
              <a:tr h="228682">
                <a:tc>
                  <a:txBody>
                    <a:bodyPr/>
                    <a:lstStyle/>
                    <a:p>
                      <a:pPr algn="ctr"/>
                      <a:r>
                        <a:rPr lang="en-US" sz="1200" dirty="0" smtClean="0"/>
                        <a:t>8</a:t>
                      </a:r>
                      <a:endParaRPr lang="en-US" sz="1200" dirty="0"/>
                    </a:p>
                  </a:txBody>
                  <a:tcPr anchor="ctr"/>
                </a:tc>
                <a:tc>
                  <a:txBody>
                    <a:bodyPr/>
                    <a:lstStyle/>
                    <a:p>
                      <a:pPr algn="ctr"/>
                      <a:r>
                        <a:rPr lang="en-US" sz="1200" dirty="0" smtClean="0"/>
                        <a:t>20</a:t>
                      </a:r>
                      <a:endParaRPr lang="en-US" sz="1200" dirty="0"/>
                    </a:p>
                  </a:txBody>
                  <a:tcPr anchor="ctr"/>
                </a:tc>
                <a:tc>
                  <a:txBody>
                    <a:bodyPr/>
                    <a:lstStyle/>
                    <a:p>
                      <a:pPr algn="ctr"/>
                      <a:r>
                        <a:rPr lang="en-US" sz="1200" dirty="0" smtClean="0"/>
                        <a:t>-1</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b="1" dirty="0" smtClean="0">
                          <a:solidFill>
                            <a:srgbClr val="FF0000"/>
                          </a:solidFill>
                        </a:rPr>
                        <a:t>-2</a:t>
                      </a:r>
                      <a:endParaRPr lang="en-US" sz="1200" b="1" dirty="0">
                        <a:solidFill>
                          <a:srgbClr val="FF0000"/>
                        </a:solidFill>
                      </a:endParaRPr>
                    </a:p>
                  </a:txBody>
                  <a:tcPr anchor="ctr"/>
                </a:tc>
              </a:tr>
            </a:tbl>
          </a:graphicData>
        </a:graphic>
      </p:graphicFrame>
      <p:sp>
        <p:nvSpPr>
          <p:cNvPr id="3" name="Rectangle 2"/>
          <p:cNvSpPr/>
          <p:nvPr/>
        </p:nvSpPr>
        <p:spPr>
          <a:xfrm>
            <a:off x="-1080" y="2724448"/>
            <a:ext cx="2668080" cy="2831544"/>
          </a:xfrm>
          <a:prstGeom prst="rect">
            <a:avLst/>
          </a:prstGeom>
        </p:spPr>
        <p:txBody>
          <a:bodyPr wrap="square">
            <a:spAutoFit/>
          </a:bodyPr>
          <a:lstStyle/>
          <a:p>
            <a:r>
              <a:rPr lang="en-US" sz="1600" b="1" dirty="0">
                <a:solidFill>
                  <a:srgbClr val="0000CC"/>
                </a:solidFill>
              </a:rPr>
              <a:t>Calculate the MRP of each </a:t>
            </a:r>
            <a:r>
              <a:rPr lang="en-US" sz="1600" b="1" dirty="0" smtClean="0">
                <a:solidFill>
                  <a:srgbClr val="0000CC"/>
                </a:solidFill>
              </a:rPr>
              <a:t>worker:</a:t>
            </a:r>
          </a:p>
          <a:p>
            <a:pPr marL="285750" indent="-285750">
              <a:buFont typeface="Arial" pitchFamily="34" charset="0"/>
              <a:buChar char="•"/>
            </a:pPr>
            <a:r>
              <a:rPr lang="en-US" sz="1600" dirty="0" smtClean="0"/>
              <a:t>Multiply the marginal product of each worker (how much output she contributes) and the price of bread. </a:t>
            </a:r>
            <a:endParaRPr lang="en-US" sz="1600" dirty="0"/>
          </a:p>
          <a:p>
            <a:pPr marL="285750" indent="-285750">
              <a:buFont typeface="Arial" pitchFamily="34" charset="0"/>
              <a:buChar char="•"/>
            </a:pPr>
            <a:r>
              <a:rPr lang="en-US" sz="1600" dirty="0" smtClean="0"/>
              <a:t>This tells us </a:t>
            </a:r>
            <a:r>
              <a:rPr lang="en-US" sz="1600" i="1" dirty="0" smtClean="0"/>
              <a:t>the most the bakery would be willing to pay each worker,</a:t>
            </a:r>
            <a:r>
              <a:rPr lang="en-US" sz="1600" dirty="0"/>
              <a:t> </a:t>
            </a:r>
            <a:r>
              <a:rPr lang="en-US" sz="1600" dirty="0" smtClean="0"/>
              <a:t>or, the </a:t>
            </a:r>
            <a:r>
              <a:rPr lang="en-US" b="1" dirty="0" smtClean="0">
                <a:solidFill>
                  <a:srgbClr val="FF0000"/>
                </a:solidFill>
              </a:rPr>
              <a:t>DEMAND FOR LABOR</a:t>
            </a:r>
            <a:endParaRPr lang="en-US" b="1" dirty="0">
              <a:solidFill>
                <a:srgbClr val="FF0000"/>
              </a:solidFill>
            </a:endParaRPr>
          </a:p>
        </p:txBody>
      </p:sp>
      <p:sp>
        <p:nvSpPr>
          <p:cNvPr id="10" name="TextBox 9"/>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Marginal Revenue Product</a:t>
            </a:r>
            <a:endParaRPr lang="en-US" sz="1400" i="1" dirty="0">
              <a:latin typeface="Lucida Sans - 18"/>
            </a:endParaRPr>
          </a:p>
        </p:txBody>
      </p:sp>
    </p:spTree>
    <p:extLst>
      <p:ext uri="{BB962C8B-B14F-4D97-AF65-F5344CB8AC3E}">
        <p14:creationId xmlns:p14="http://schemas.microsoft.com/office/powerpoint/2010/main" val="17094572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569660"/>
          </a:xfrm>
          <a:prstGeom prst="rect">
            <a:avLst/>
          </a:prstGeom>
          <a:noFill/>
        </p:spPr>
        <p:txBody>
          <a:bodyPr wrap="square" rtlCol="0">
            <a:spAutoFit/>
          </a:bodyPr>
          <a:lstStyle/>
          <a:p>
            <a:r>
              <a:rPr lang="en-US" sz="2400" dirty="0" smtClean="0">
                <a:solidFill>
                  <a:srgbClr val="FF0000"/>
                </a:solidFill>
              </a:rPr>
              <a:t>Marginal Revenue Product for a Perfectly Competitive Seller</a:t>
            </a:r>
          </a:p>
          <a:p>
            <a:r>
              <a:rPr lang="en-US" dirty="0" smtClean="0"/>
              <a:t>The MRP of labor is analogous with the firm’s demand for labor. This is because:</a:t>
            </a:r>
            <a:endParaRPr lang="en-US" dirty="0"/>
          </a:p>
          <a:p>
            <a:pPr marL="285750" indent="-285750">
              <a:buFont typeface="Arial" pitchFamily="34" charset="0"/>
              <a:buChar char="•"/>
            </a:pPr>
            <a:r>
              <a:rPr lang="en-US" dirty="0" smtClean="0"/>
              <a:t>MRP tells the firm how much additional revenue each worker adds to the total </a:t>
            </a:r>
            <a:r>
              <a:rPr lang="en-US" dirty="0" err="1" smtClean="0"/>
              <a:t>revenu</a:t>
            </a:r>
            <a:endParaRPr lang="en-US" dirty="0" smtClean="0"/>
          </a:p>
          <a:p>
            <a:pPr marL="285750" indent="-285750">
              <a:buFont typeface="Arial" pitchFamily="34" charset="0"/>
              <a:buChar char="•"/>
            </a:pPr>
            <a:r>
              <a:rPr lang="en-US" dirty="0" smtClean="0"/>
              <a:t>The firm will be willing to pay anything UP TO, but not greater than, each worker’s MRP in order to hire that worker.</a:t>
            </a:r>
          </a:p>
        </p:txBody>
      </p:sp>
      <p:graphicFrame>
        <p:nvGraphicFramePr>
          <p:cNvPr id="9" name="Table 8"/>
          <p:cNvGraphicFramePr>
            <a:graphicFrameLocks noGrp="1"/>
          </p:cNvGraphicFramePr>
          <p:nvPr>
            <p:extLst>
              <p:ext uri="{D42A27DB-BD31-4B8C-83A1-F6EECF244321}">
                <p14:modId xmlns:p14="http://schemas.microsoft.com/office/powerpoint/2010/main" val="1932180138"/>
              </p:ext>
            </p:extLst>
          </p:nvPr>
        </p:nvGraphicFramePr>
        <p:xfrm>
          <a:off x="5016" y="2293560"/>
          <a:ext cx="3271584" cy="3427300"/>
        </p:xfrm>
        <a:graphic>
          <a:graphicData uri="http://schemas.openxmlformats.org/drawingml/2006/table">
            <a:tbl>
              <a:tblPr firstRow="1" bandRow="1">
                <a:tableStyleId>{21E4AEA4-8DFA-4A89-87EB-49C32662AFE0}</a:tableStyleId>
              </a:tblPr>
              <a:tblGrid>
                <a:gridCol w="1635792"/>
                <a:gridCol w="1635792"/>
              </a:tblGrid>
              <a:tr h="335340">
                <a:tc>
                  <a:txBody>
                    <a:bodyPr/>
                    <a:lstStyle/>
                    <a:p>
                      <a:pPr algn="ctr"/>
                      <a:r>
                        <a:rPr lang="en-US" sz="1400" dirty="0" smtClean="0"/>
                        <a:t>Quantity of labor (Q</a:t>
                      </a:r>
                      <a:r>
                        <a:rPr lang="en-US" sz="1400" baseline="-25000" dirty="0" smtClean="0"/>
                        <a:t>L</a:t>
                      </a:r>
                      <a:r>
                        <a:rPr lang="en-US" sz="1400" dirty="0" smtClean="0"/>
                        <a:t>)</a:t>
                      </a:r>
                      <a:endParaRPr lang="en-US" sz="1400" dirty="0"/>
                    </a:p>
                  </a:txBody>
                  <a:tcPr marL="108034" marR="108034" marT="54017" marB="54017" anchor="ctr"/>
                </a:tc>
                <a:tc>
                  <a:txBody>
                    <a:bodyPr/>
                    <a:lstStyle/>
                    <a:p>
                      <a:pPr algn="ctr"/>
                      <a:r>
                        <a:rPr lang="en-US" sz="1400" dirty="0" smtClean="0"/>
                        <a:t>Marginal</a:t>
                      </a:r>
                      <a:r>
                        <a:rPr lang="en-US" sz="1400" baseline="0" dirty="0" smtClean="0"/>
                        <a:t> Revenue Product (</a:t>
                      </a:r>
                      <a:r>
                        <a:rPr lang="en-US" sz="1400" baseline="0" dirty="0" err="1" smtClean="0"/>
                        <a:t>MPxP</a:t>
                      </a:r>
                      <a:r>
                        <a:rPr lang="en-US" sz="1400" baseline="0" dirty="0" smtClean="0"/>
                        <a:t>)</a:t>
                      </a:r>
                      <a:endParaRPr lang="en-US" sz="1400" dirty="0"/>
                    </a:p>
                  </a:txBody>
                  <a:tcPr marL="108034" marR="108034" marT="54017" marB="54017" anchor="ctr"/>
                </a:tc>
              </a:tr>
              <a:tr h="301892">
                <a:tc>
                  <a:txBody>
                    <a:bodyPr/>
                    <a:lstStyle/>
                    <a:p>
                      <a:pPr algn="ctr"/>
                      <a:r>
                        <a:rPr lang="en-US" sz="1400" dirty="0" smtClean="0"/>
                        <a:t>0</a:t>
                      </a:r>
                      <a:endParaRPr lang="en-US" sz="1400" dirty="0"/>
                    </a:p>
                  </a:txBody>
                  <a:tcPr marL="108034" marR="108034" marT="54017" marB="54017" anchor="ctr"/>
                </a:tc>
                <a:tc>
                  <a:txBody>
                    <a:bodyPr/>
                    <a:lstStyle/>
                    <a:p>
                      <a:pPr algn="ctr"/>
                      <a:r>
                        <a:rPr lang="en-US" sz="1400" dirty="0" smtClean="0"/>
                        <a:t>-</a:t>
                      </a:r>
                      <a:endParaRPr lang="en-US" sz="1400" dirty="0"/>
                    </a:p>
                  </a:txBody>
                  <a:tcPr marL="108034" marR="108034" marT="54017" marB="54017" anchor="ctr"/>
                </a:tc>
              </a:tr>
              <a:tr h="301892">
                <a:tc>
                  <a:txBody>
                    <a:bodyPr/>
                    <a:lstStyle/>
                    <a:p>
                      <a:pPr algn="ctr"/>
                      <a:r>
                        <a:rPr lang="en-US" sz="1400" dirty="0" smtClean="0"/>
                        <a:t>1</a:t>
                      </a:r>
                      <a:endParaRPr lang="en-US" sz="1400" dirty="0"/>
                    </a:p>
                  </a:txBody>
                  <a:tcPr marL="108034" marR="108034" marT="54017" marB="54017" anchor="ctr"/>
                </a:tc>
                <a:tc>
                  <a:txBody>
                    <a:bodyPr/>
                    <a:lstStyle/>
                    <a:p>
                      <a:pPr algn="ctr"/>
                      <a:r>
                        <a:rPr lang="en-US" sz="1400" b="1" dirty="0" smtClean="0">
                          <a:solidFill>
                            <a:srgbClr val="FF0000"/>
                          </a:solidFill>
                        </a:rPr>
                        <a:t>12</a:t>
                      </a:r>
                      <a:endParaRPr lang="en-US" sz="1400" b="1" dirty="0">
                        <a:solidFill>
                          <a:srgbClr val="FF0000"/>
                        </a:solidFill>
                      </a:endParaRPr>
                    </a:p>
                  </a:txBody>
                  <a:tcPr marL="108034" marR="108034" marT="54017" marB="54017" anchor="ctr"/>
                </a:tc>
              </a:tr>
              <a:tr h="301892">
                <a:tc>
                  <a:txBody>
                    <a:bodyPr/>
                    <a:lstStyle/>
                    <a:p>
                      <a:pPr algn="ctr"/>
                      <a:r>
                        <a:rPr lang="en-US" sz="1400" dirty="0" smtClean="0"/>
                        <a:t>2</a:t>
                      </a:r>
                      <a:endParaRPr lang="en-US" sz="1400" dirty="0"/>
                    </a:p>
                  </a:txBody>
                  <a:tcPr marL="108034" marR="108034" marT="54017" marB="54017" anchor="ctr"/>
                </a:tc>
                <a:tc>
                  <a:txBody>
                    <a:bodyPr/>
                    <a:lstStyle/>
                    <a:p>
                      <a:pPr algn="ctr"/>
                      <a:r>
                        <a:rPr lang="en-US" sz="1400" b="1" dirty="0" smtClean="0">
                          <a:solidFill>
                            <a:srgbClr val="FF0000"/>
                          </a:solidFill>
                        </a:rPr>
                        <a:t>10</a:t>
                      </a:r>
                      <a:endParaRPr lang="en-US" sz="1400" b="1" dirty="0">
                        <a:solidFill>
                          <a:srgbClr val="FF0000"/>
                        </a:solidFill>
                      </a:endParaRPr>
                    </a:p>
                  </a:txBody>
                  <a:tcPr marL="108034" marR="108034" marT="54017" marB="54017" anchor="ctr"/>
                </a:tc>
              </a:tr>
              <a:tr h="301892">
                <a:tc>
                  <a:txBody>
                    <a:bodyPr/>
                    <a:lstStyle/>
                    <a:p>
                      <a:pPr algn="ctr"/>
                      <a:r>
                        <a:rPr lang="en-US" sz="1400" dirty="0" smtClean="0"/>
                        <a:t>3</a:t>
                      </a:r>
                      <a:endParaRPr lang="en-US" sz="1400" dirty="0"/>
                    </a:p>
                  </a:txBody>
                  <a:tcPr marL="108034" marR="108034" marT="54017" marB="54017" anchor="ctr"/>
                </a:tc>
                <a:tc>
                  <a:txBody>
                    <a:bodyPr/>
                    <a:lstStyle/>
                    <a:p>
                      <a:pPr algn="ctr"/>
                      <a:r>
                        <a:rPr lang="en-US" sz="1400" b="1" dirty="0" smtClean="0">
                          <a:solidFill>
                            <a:srgbClr val="FF0000"/>
                          </a:solidFill>
                        </a:rPr>
                        <a:t>8</a:t>
                      </a:r>
                      <a:endParaRPr lang="en-US" sz="1400" b="1" dirty="0">
                        <a:solidFill>
                          <a:srgbClr val="FF0000"/>
                        </a:solidFill>
                      </a:endParaRPr>
                    </a:p>
                  </a:txBody>
                  <a:tcPr marL="108034" marR="108034" marT="54017" marB="54017" anchor="ctr"/>
                </a:tc>
              </a:tr>
              <a:tr h="301892">
                <a:tc>
                  <a:txBody>
                    <a:bodyPr/>
                    <a:lstStyle/>
                    <a:p>
                      <a:pPr algn="ctr"/>
                      <a:r>
                        <a:rPr lang="en-US" sz="1400" dirty="0" smtClean="0"/>
                        <a:t>4</a:t>
                      </a:r>
                      <a:endParaRPr lang="en-US" sz="1400" dirty="0"/>
                    </a:p>
                  </a:txBody>
                  <a:tcPr marL="108034" marR="108034" marT="54017" marB="54017" anchor="ctr"/>
                </a:tc>
                <a:tc>
                  <a:txBody>
                    <a:bodyPr/>
                    <a:lstStyle/>
                    <a:p>
                      <a:pPr algn="ctr"/>
                      <a:r>
                        <a:rPr lang="en-US" sz="1400" b="1" dirty="0" smtClean="0">
                          <a:solidFill>
                            <a:srgbClr val="FF0000"/>
                          </a:solidFill>
                        </a:rPr>
                        <a:t>6</a:t>
                      </a:r>
                      <a:endParaRPr lang="en-US" sz="1400" b="1" dirty="0">
                        <a:solidFill>
                          <a:srgbClr val="FF0000"/>
                        </a:solidFill>
                      </a:endParaRPr>
                    </a:p>
                  </a:txBody>
                  <a:tcPr marL="108034" marR="108034" marT="54017" marB="54017" anchor="ctr"/>
                </a:tc>
              </a:tr>
              <a:tr h="301892">
                <a:tc>
                  <a:txBody>
                    <a:bodyPr/>
                    <a:lstStyle/>
                    <a:p>
                      <a:pPr algn="ctr"/>
                      <a:r>
                        <a:rPr lang="en-US" sz="1400" dirty="0" smtClean="0"/>
                        <a:t>5</a:t>
                      </a:r>
                      <a:endParaRPr lang="en-US" sz="1400" dirty="0"/>
                    </a:p>
                  </a:txBody>
                  <a:tcPr marL="108034" marR="108034" marT="54017" marB="54017" anchor="ctr"/>
                </a:tc>
                <a:tc>
                  <a:txBody>
                    <a:bodyPr/>
                    <a:lstStyle/>
                    <a:p>
                      <a:pPr algn="ctr"/>
                      <a:r>
                        <a:rPr lang="en-US" sz="1400" b="1" dirty="0" smtClean="0">
                          <a:solidFill>
                            <a:srgbClr val="FF0000"/>
                          </a:solidFill>
                        </a:rPr>
                        <a:t>4</a:t>
                      </a:r>
                      <a:endParaRPr lang="en-US" sz="1400" b="1" dirty="0">
                        <a:solidFill>
                          <a:srgbClr val="FF0000"/>
                        </a:solidFill>
                      </a:endParaRPr>
                    </a:p>
                  </a:txBody>
                  <a:tcPr marL="108034" marR="108034" marT="54017" marB="54017" anchor="ctr"/>
                </a:tc>
              </a:tr>
              <a:tr h="301892">
                <a:tc>
                  <a:txBody>
                    <a:bodyPr/>
                    <a:lstStyle/>
                    <a:p>
                      <a:pPr algn="ctr"/>
                      <a:r>
                        <a:rPr lang="en-US" sz="1400" dirty="0" smtClean="0"/>
                        <a:t>6</a:t>
                      </a:r>
                      <a:endParaRPr lang="en-US" sz="1400" dirty="0"/>
                    </a:p>
                  </a:txBody>
                  <a:tcPr marL="108034" marR="108034" marT="54017" marB="54017" anchor="ctr"/>
                </a:tc>
                <a:tc>
                  <a:txBody>
                    <a:bodyPr/>
                    <a:lstStyle/>
                    <a:p>
                      <a:pPr algn="ctr"/>
                      <a:r>
                        <a:rPr lang="en-US" sz="1400" b="1" dirty="0" smtClean="0">
                          <a:solidFill>
                            <a:srgbClr val="FF0000"/>
                          </a:solidFill>
                        </a:rPr>
                        <a:t>2</a:t>
                      </a:r>
                      <a:endParaRPr lang="en-US" sz="1400" b="1" dirty="0">
                        <a:solidFill>
                          <a:srgbClr val="FF0000"/>
                        </a:solidFill>
                      </a:endParaRPr>
                    </a:p>
                  </a:txBody>
                  <a:tcPr marL="108034" marR="108034" marT="54017" marB="54017" anchor="ctr"/>
                </a:tc>
              </a:tr>
              <a:tr h="301892">
                <a:tc>
                  <a:txBody>
                    <a:bodyPr/>
                    <a:lstStyle/>
                    <a:p>
                      <a:pPr algn="ctr"/>
                      <a:r>
                        <a:rPr lang="en-US" sz="1400" dirty="0" smtClean="0"/>
                        <a:t>7</a:t>
                      </a:r>
                      <a:endParaRPr lang="en-US" sz="1400" dirty="0"/>
                    </a:p>
                  </a:txBody>
                  <a:tcPr marL="108034" marR="108034" marT="54017" marB="54017" anchor="ctr"/>
                </a:tc>
                <a:tc>
                  <a:txBody>
                    <a:bodyPr/>
                    <a:lstStyle/>
                    <a:p>
                      <a:pPr algn="ctr"/>
                      <a:r>
                        <a:rPr lang="en-US" sz="1400" b="1" dirty="0" smtClean="0">
                          <a:solidFill>
                            <a:srgbClr val="FF0000"/>
                          </a:solidFill>
                        </a:rPr>
                        <a:t>0</a:t>
                      </a:r>
                      <a:endParaRPr lang="en-US" sz="1400" b="1" dirty="0">
                        <a:solidFill>
                          <a:srgbClr val="FF0000"/>
                        </a:solidFill>
                      </a:endParaRPr>
                    </a:p>
                  </a:txBody>
                  <a:tcPr marL="108034" marR="108034" marT="54017" marB="54017" anchor="ctr"/>
                </a:tc>
              </a:tr>
              <a:tr h="301892">
                <a:tc>
                  <a:txBody>
                    <a:bodyPr/>
                    <a:lstStyle/>
                    <a:p>
                      <a:pPr algn="ctr"/>
                      <a:r>
                        <a:rPr lang="en-US" sz="1400" dirty="0" smtClean="0"/>
                        <a:t>8</a:t>
                      </a:r>
                      <a:endParaRPr lang="en-US" sz="1400" dirty="0"/>
                    </a:p>
                  </a:txBody>
                  <a:tcPr marL="108034" marR="108034" marT="54017" marB="54017" anchor="ctr"/>
                </a:tc>
                <a:tc>
                  <a:txBody>
                    <a:bodyPr/>
                    <a:lstStyle/>
                    <a:p>
                      <a:pPr algn="ctr"/>
                      <a:r>
                        <a:rPr lang="en-US" sz="1400" b="1" dirty="0" smtClean="0">
                          <a:solidFill>
                            <a:srgbClr val="FF0000"/>
                          </a:solidFill>
                        </a:rPr>
                        <a:t>-2</a:t>
                      </a:r>
                      <a:endParaRPr lang="en-US" sz="1400" b="1" dirty="0">
                        <a:solidFill>
                          <a:srgbClr val="FF0000"/>
                        </a:solidFill>
                      </a:endParaRPr>
                    </a:p>
                  </a:txBody>
                  <a:tcPr marL="108034" marR="108034" marT="54017" marB="54017" anchor="ctr"/>
                </a:tc>
              </a:tr>
            </a:tbl>
          </a:graphicData>
        </a:graphic>
      </p:graphicFrame>
      <p:sp>
        <p:nvSpPr>
          <p:cNvPr id="10" name="Rectangle 9"/>
          <p:cNvSpPr/>
          <p:nvPr/>
        </p:nvSpPr>
        <p:spPr>
          <a:xfrm>
            <a:off x="3352800" y="2185339"/>
            <a:ext cx="5579640" cy="3416320"/>
          </a:xfrm>
          <a:prstGeom prst="rect">
            <a:avLst/>
          </a:prstGeom>
        </p:spPr>
        <p:txBody>
          <a:bodyPr wrap="square">
            <a:spAutoFit/>
          </a:bodyPr>
          <a:lstStyle/>
          <a:p>
            <a:r>
              <a:rPr lang="en-US" b="1" dirty="0"/>
              <a:t>Consider, for example, the 4</a:t>
            </a:r>
            <a:r>
              <a:rPr lang="en-US" b="1" baseline="30000" dirty="0"/>
              <a:t>th</a:t>
            </a:r>
            <a:r>
              <a:rPr lang="en-US" b="1" dirty="0"/>
              <a:t> worker in the bakery</a:t>
            </a:r>
            <a:r>
              <a:rPr lang="en-US" b="1" dirty="0" smtClean="0"/>
              <a:t>:</a:t>
            </a:r>
          </a:p>
          <a:p>
            <a:pPr marL="285750" indent="-285750">
              <a:buFont typeface="Arial" pitchFamily="34" charset="0"/>
              <a:buChar char="•"/>
            </a:pPr>
            <a:r>
              <a:rPr lang="en-US" dirty="0" smtClean="0"/>
              <a:t>The fourth worker contributed 3 additional loaves of bread per hour to the bakery’s output</a:t>
            </a:r>
          </a:p>
          <a:p>
            <a:pPr marL="285750" indent="-285750">
              <a:buFont typeface="Arial" pitchFamily="34" charset="0"/>
              <a:buChar char="•"/>
            </a:pPr>
            <a:r>
              <a:rPr lang="en-US" dirty="0" smtClean="0"/>
              <a:t>Each loaf sold for $2</a:t>
            </a:r>
          </a:p>
          <a:p>
            <a:pPr marL="285750" indent="-285750">
              <a:buFont typeface="Arial" pitchFamily="34" charset="0"/>
              <a:buChar char="•"/>
            </a:pPr>
            <a:r>
              <a:rPr lang="en-US" dirty="0" smtClean="0"/>
              <a:t>So the worker was accountable for $6 per hour of additional revenue for the bakery.</a:t>
            </a:r>
          </a:p>
          <a:p>
            <a:pPr marL="285750" indent="-285750">
              <a:buFont typeface="Arial" pitchFamily="34" charset="0"/>
              <a:buChar char="•"/>
            </a:pPr>
            <a:r>
              <a:rPr lang="en-US" dirty="0" smtClean="0"/>
              <a:t>The bakery would happily pay this worker $3 per hour, or even $4, or ever $5, or even $5.99! </a:t>
            </a:r>
          </a:p>
          <a:p>
            <a:endParaRPr lang="en-US" i="1" dirty="0"/>
          </a:p>
          <a:p>
            <a:pPr algn="ctr"/>
            <a:r>
              <a:rPr lang="en-US" i="1" dirty="0" smtClean="0">
                <a:solidFill>
                  <a:srgbClr val="FF0000"/>
                </a:solidFill>
              </a:rPr>
              <a:t>The bakery would be willing to pay the baker up to, but no more than $6 per hour, since this is exactly how much revenue the worker contributes per hour!</a:t>
            </a:r>
          </a:p>
        </p:txBody>
      </p:sp>
      <p:sp>
        <p:nvSpPr>
          <p:cNvPr id="11" name="TextBox 10"/>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Marginal Revenue Product</a:t>
            </a:r>
            <a:endParaRPr lang="en-US" sz="1400" i="1" dirty="0">
              <a:latin typeface="Lucida Sans - 18"/>
            </a:endParaRPr>
          </a:p>
        </p:txBody>
      </p:sp>
    </p:spTree>
    <p:extLst>
      <p:ext uri="{BB962C8B-B14F-4D97-AF65-F5344CB8AC3E}">
        <p14:creationId xmlns:p14="http://schemas.microsoft.com/office/powerpoint/2010/main" val="1428936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Marginal Revenue Product for a Perfectly Competitive Seller</a:t>
            </a:r>
          </a:p>
          <a:p>
            <a:r>
              <a:rPr lang="en-US" dirty="0" smtClean="0"/>
              <a:t>By plotting the marginal revenue product of labor against the quantity of labor hired, we can see the firm’s demand for labor curve. </a:t>
            </a:r>
          </a:p>
        </p:txBody>
      </p:sp>
      <p:grpSp>
        <p:nvGrpSpPr>
          <p:cNvPr id="11" name="Group 10"/>
          <p:cNvGrpSpPr/>
          <p:nvPr/>
        </p:nvGrpSpPr>
        <p:grpSpPr>
          <a:xfrm>
            <a:off x="111800" y="1891963"/>
            <a:ext cx="5679400" cy="3783464"/>
            <a:chOff x="5503115" y="1999742"/>
            <a:chExt cx="4692528" cy="3751245"/>
          </a:xfrm>
        </p:grpSpPr>
        <p:sp>
          <p:nvSpPr>
            <p:cNvPr id="12" name="TextBox 11"/>
            <p:cNvSpPr txBox="1"/>
            <p:nvPr/>
          </p:nvSpPr>
          <p:spPr>
            <a:xfrm>
              <a:off x="9537700" y="5384800"/>
              <a:ext cx="584200" cy="366187"/>
            </a:xfrm>
            <a:prstGeom prst="rect">
              <a:avLst/>
            </a:prstGeom>
            <a:noFill/>
          </p:spPr>
          <p:txBody>
            <a:bodyPr vert="horz" rtlCol="0">
              <a:spAutoFit/>
            </a:bodyPr>
            <a:lstStyle/>
            <a:p>
              <a:r>
                <a:rPr lang="en-US" dirty="0" smtClean="0">
                  <a:solidFill>
                    <a:srgbClr val="000000"/>
                  </a:solidFill>
                </a:rPr>
                <a:t>Q</a:t>
              </a:r>
              <a:r>
                <a:rPr lang="en-US" baseline="-25000" dirty="0" smtClean="0">
                  <a:solidFill>
                    <a:srgbClr val="000000"/>
                  </a:solidFill>
                </a:rPr>
                <a:t>L</a:t>
              </a:r>
              <a:endParaRPr lang="en-US" baseline="-25000" dirty="0">
                <a:solidFill>
                  <a:srgbClr val="000000"/>
                </a:solidFill>
              </a:endParaRPr>
            </a:p>
          </p:txBody>
        </p:sp>
        <p:grpSp>
          <p:nvGrpSpPr>
            <p:cNvPr id="13" name="Group 25"/>
            <p:cNvGrpSpPr/>
            <p:nvPr/>
          </p:nvGrpSpPr>
          <p:grpSpPr>
            <a:xfrm>
              <a:off x="5503115" y="1999742"/>
              <a:ext cx="4692528" cy="3597631"/>
              <a:chOff x="5503115" y="1999742"/>
              <a:chExt cx="4692528" cy="3597631"/>
            </a:xfrm>
          </p:grpSpPr>
          <p:cxnSp>
            <p:nvCxnSpPr>
              <p:cNvPr id="14" name="Straight Connector 13"/>
              <p:cNvCxnSpPr/>
              <p:nvPr/>
            </p:nvCxnSpPr>
            <p:spPr>
              <a:xfrm>
                <a:off x="6243573" y="1999742"/>
                <a:ext cx="0" cy="328701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4"/>
              <p:cNvCxnSpPr/>
              <p:nvPr/>
            </p:nvCxnSpPr>
            <p:spPr>
              <a:xfrm>
                <a:off x="6243573" y="5302758"/>
                <a:ext cx="348424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5"/>
              <p:cNvSpPr txBox="1"/>
              <p:nvPr/>
            </p:nvSpPr>
            <p:spPr>
              <a:xfrm rot="16200000">
                <a:off x="4325095" y="3455853"/>
                <a:ext cx="2635765" cy="279726"/>
              </a:xfrm>
              <a:prstGeom prst="rect">
                <a:avLst/>
              </a:prstGeom>
              <a:noFill/>
            </p:spPr>
            <p:txBody>
              <a:bodyPr vert="horz" wrap="square" rtlCol="0">
                <a:spAutoFit/>
              </a:bodyPr>
              <a:lstStyle/>
              <a:p>
                <a:r>
                  <a:rPr lang="en-US" sz="1600" dirty="0" smtClean="0">
                    <a:solidFill>
                      <a:srgbClr val="000000"/>
                    </a:solidFill>
                  </a:rPr>
                  <a:t>MRP = P</a:t>
                </a:r>
                <a:r>
                  <a:rPr lang="en-US" sz="1600" baseline="-25000" dirty="0" smtClean="0">
                    <a:solidFill>
                      <a:srgbClr val="000000"/>
                    </a:solidFill>
                  </a:rPr>
                  <a:t>L </a:t>
                </a:r>
                <a:r>
                  <a:rPr lang="en-US" sz="1600" dirty="0" smtClean="0">
                    <a:solidFill>
                      <a:srgbClr val="000000"/>
                    </a:solidFill>
                  </a:rPr>
                  <a:t>(wage rate)</a:t>
                </a:r>
                <a:endParaRPr lang="en-US" sz="1600" dirty="0">
                  <a:solidFill>
                    <a:srgbClr val="000000"/>
                  </a:solidFill>
                </a:endParaRPr>
              </a:p>
            </p:txBody>
          </p:sp>
          <p:cxnSp>
            <p:nvCxnSpPr>
              <p:cNvPr id="17" name="Straight Connector 6"/>
              <p:cNvCxnSpPr/>
              <p:nvPr/>
            </p:nvCxnSpPr>
            <p:spPr>
              <a:xfrm>
                <a:off x="6243573" y="2238049"/>
                <a:ext cx="3167634" cy="304870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7"/>
              <p:cNvSpPr txBox="1"/>
              <p:nvPr/>
            </p:nvSpPr>
            <p:spPr>
              <a:xfrm>
                <a:off x="9281243" y="4854259"/>
                <a:ext cx="914400" cy="305156"/>
              </a:xfrm>
              <a:prstGeom prst="rect">
                <a:avLst/>
              </a:prstGeom>
              <a:noFill/>
            </p:spPr>
            <p:txBody>
              <a:bodyPr vert="horz" rtlCol="0">
                <a:spAutoFit/>
              </a:bodyPr>
              <a:lstStyle/>
              <a:p>
                <a:r>
                  <a:rPr lang="en-US" sz="1400" smtClean="0">
                    <a:solidFill>
                      <a:srgbClr val="000000"/>
                    </a:solidFill>
                  </a:rPr>
                  <a:t>D=MRP</a:t>
                </a:r>
                <a:endParaRPr lang="en-US" sz="1400">
                  <a:solidFill>
                    <a:srgbClr val="000000"/>
                  </a:solidFill>
                </a:endParaRPr>
              </a:p>
            </p:txBody>
          </p:sp>
          <p:cxnSp>
            <p:nvCxnSpPr>
              <p:cNvPr id="19" name="Straight Connector 8"/>
              <p:cNvCxnSpPr/>
              <p:nvPr/>
            </p:nvCxnSpPr>
            <p:spPr>
              <a:xfrm flipV="1">
                <a:off x="6229350" y="2628900"/>
                <a:ext cx="385599" cy="11557"/>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0" name="Straight Connector 9"/>
              <p:cNvCxnSpPr/>
              <p:nvPr/>
            </p:nvCxnSpPr>
            <p:spPr>
              <a:xfrm>
                <a:off x="6614949" y="2628900"/>
                <a:ext cx="0" cy="267754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7" name="TextBox 16"/>
              <p:cNvSpPr txBox="1"/>
              <p:nvPr/>
            </p:nvSpPr>
            <p:spPr>
              <a:xfrm>
                <a:off x="5801738" y="2568258"/>
                <a:ext cx="457488" cy="305156"/>
              </a:xfrm>
              <a:prstGeom prst="rect">
                <a:avLst/>
              </a:prstGeom>
              <a:noFill/>
            </p:spPr>
            <p:txBody>
              <a:bodyPr vert="horz" wrap="square" rtlCol="0">
                <a:spAutoFit/>
              </a:bodyPr>
              <a:lstStyle/>
              <a:p>
                <a:pPr algn="ctr"/>
                <a:r>
                  <a:rPr lang="en-US" sz="1400" dirty="0" smtClean="0">
                    <a:solidFill>
                      <a:srgbClr val="000000"/>
                    </a:solidFill>
                  </a:rPr>
                  <a:t>12</a:t>
                </a:r>
                <a:endParaRPr lang="en-US" sz="1400" dirty="0">
                  <a:solidFill>
                    <a:srgbClr val="000000"/>
                  </a:solidFill>
                </a:endParaRPr>
              </a:p>
            </p:txBody>
          </p:sp>
          <p:sp>
            <p:nvSpPr>
              <p:cNvPr id="28" name="TextBox 17"/>
              <p:cNvSpPr txBox="1"/>
              <p:nvPr/>
            </p:nvSpPr>
            <p:spPr>
              <a:xfrm>
                <a:off x="5725538" y="3021885"/>
                <a:ext cx="635000" cy="305156"/>
              </a:xfrm>
              <a:prstGeom prst="rect">
                <a:avLst/>
              </a:prstGeom>
              <a:noFill/>
            </p:spPr>
            <p:txBody>
              <a:bodyPr vert="horz" rtlCol="0">
                <a:spAutoFit/>
              </a:bodyPr>
              <a:lstStyle/>
              <a:p>
                <a:pPr algn="ctr"/>
                <a:r>
                  <a:rPr lang="en-US" sz="1400" dirty="0" smtClean="0">
                    <a:solidFill>
                      <a:srgbClr val="000000"/>
                    </a:solidFill>
                  </a:rPr>
                  <a:t>10</a:t>
                </a:r>
                <a:endParaRPr lang="en-US" sz="1400" dirty="0">
                  <a:solidFill>
                    <a:srgbClr val="000000"/>
                  </a:solidFill>
                </a:endParaRPr>
              </a:p>
            </p:txBody>
          </p:sp>
          <p:sp>
            <p:nvSpPr>
              <p:cNvPr id="29" name="TextBox 18"/>
              <p:cNvSpPr txBox="1"/>
              <p:nvPr/>
            </p:nvSpPr>
            <p:spPr>
              <a:xfrm>
                <a:off x="5801738" y="3479085"/>
                <a:ext cx="558800" cy="305156"/>
              </a:xfrm>
              <a:prstGeom prst="rect">
                <a:avLst/>
              </a:prstGeom>
              <a:noFill/>
            </p:spPr>
            <p:txBody>
              <a:bodyPr vert="horz" wrap="square" rtlCol="0">
                <a:spAutoFit/>
              </a:bodyPr>
              <a:lstStyle/>
              <a:p>
                <a:pPr algn="ctr"/>
                <a:r>
                  <a:rPr lang="en-US" sz="1400" dirty="0">
                    <a:solidFill>
                      <a:srgbClr val="000000"/>
                    </a:solidFill>
                  </a:rPr>
                  <a:t>8</a:t>
                </a:r>
              </a:p>
            </p:txBody>
          </p:sp>
          <p:sp>
            <p:nvSpPr>
              <p:cNvPr id="31" name="TextBox 20"/>
              <p:cNvSpPr txBox="1"/>
              <p:nvPr/>
            </p:nvSpPr>
            <p:spPr>
              <a:xfrm>
                <a:off x="6481049" y="5292217"/>
                <a:ext cx="431800" cy="305156"/>
              </a:xfrm>
              <a:prstGeom prst="rect">
                <a:avLst/>
              </a:prstGeom>
              <a:noFill/>
            </p:spPr>
            <p:txBody>
              <a:bodyPr vert="horz" rtlCol="0">
                <a:spAutoFit/>
              </a:bodyPr>
              <a:lstStyle/>
              <a:p>
                <a:r>
                  <a:rPr lang="en-US" sz="1400" dirty="0" smtClean="0">
                    <a:solidFill>
                      <a:srgbClr val="000000"/>
                    </a:solidFill>
                  </a:rPr>
                  <a:t>1</a:t>
                </a:r>
                <a:endParaRPr lang="en-US" sz="1400" dirty="0">
                  <a:solidFill>
                    <a:srgbClr val="000000"/>
                  </a:solidFill>
                </a:endParaRPr>
              </a:p>
            </p:txBody>
          </p:sp>
          <p:sp>
            <p:nvSpPr>
              <p:cNvPr id="32" name="TextBox 21"/>
              <p:cNvSpPr txBox="1"/>
              <p:nvPr/>
            </p:nvSpPr>
            <p:spPr>
              <a:xfrm>
                <a:off x="7014449" y="5292217"/>
                <a:ext cx="431800" cy="305156"/>
              </a:xfrm>
              <a:prstGeom prst="rect">
                <a:avLst/>
              </a:prstGeom>
              <a:noFill/>
            </p:spPr>
            <p:txBody>
              <a:bodyPr vert="horz" rtlCol="0">
                <a:spAutoFit/>
              </a:bodyPr>
              <a:lstStyle/>
              <a:p>
                <a:r>
                  <a:rPr lang="en-US" sz="1400" dirty="0" smtClean="0">
                    <a:solidFill>
                      <a:srgbClr val="000000"/>
                    </a:solidFill>
                  </a:rPr>
                  <a:t>2</a:t>
                </a:r>
                <a:endParaRPr lang="en-US" sz="1400" dirty="0">
                  <a:solidFill>
                    <a:srgbClr val="000000"/>
                  </a:solidFill>
                </a:endParaRPr>
              </a:p>
            </p:txBody>
          </p:sp>
          <p:sp>
            <p:nvSpPr>
              <p:cNvPr id="33" name="TextBox 22"/>
              <p:cNvSpPr txBox="1"/>
              <p:nvPr/>
            </p:nvSpPr>
            <p:spPr>
              <a:xfrm>
                <a:off x="7471649" y="5292217"/>
                <a:ext cx="457200" cy="305156"/>
              </a:xfrm>
              <a:prstGeom prst="rect">
                <a:avLst/>
              </a:prstGeom>
              <a:noFill/>
            </p:spPr>
            <p:txBody>
              <a:bodyPr vert="horz" rtlCol="0">
                <a:spAutoFit/>
              </a:bodyPr>
              <a:lstStyle/>
              <a:p>
                <a:r>
                  <a:rPr lang="en-US" sz="1400" dirty="0" smtClean="0">
                    <a:solidFill>
                      <a:srgbClr val="000000"/>
                    </a:solidFill>
                  </a:rPr>
                  <a:t>3</a:t>
                </a:r>
                <a:endParaRPr lang="en-US" sz="1400" dirty="0">
                  <a:solidFill>
                    <a:srgbClr val="000000"/>
                  </a:solidFill>
                </a:endParaRPr>
              </a:p>
            </p:txBody>
          </p:sp>
          <p:sp>
            <p:nvSpPr>
              <p:cNvPr id="34" name="TextBox 23"/>
              <p:cNvSpPr txBox="1"/>
              <p:nvPr/>
            </p:nvSpPr>
            <p:spPr>
              <a:xfrm>
                <a:off x="7928847" y="5292217"/>
                <a:ext cx="457200" cy="305156"/>
              </a:xfrm>
              <a:prstGeom prst="rect">
                <a:avLst/>
              </a:prstGeom>
              <a:noFill/>
            </p:spPr>
            <p:txBody>
              <a:bodyPr vert="horz" rtlCol="0">
                <a:spAutoFit/>
              </a:bodyPr>
              <a:lstStyle/>
              <a:p>
                <a:r>
                  <a:rPr lang="en-US" sz="1400" dirty="0" smtClean="0">
                    <a:solidFill>
                      <a:srgbClr val="000000"/>
                    </a:solidFill>
                  </a:rPr>
                  <a:t>4</a:t>
                </a:r>
                <a:endParaRPr lang="en-US" sz="1400" dirty="0">
                  <a:solidFill>
                    <a:srgbClr val="000000"/>
                  </a:solidFill>
                </a:endParaRPr>
              </a:p>
            </p:txBody>
          </p:sp>
          <p:sp>
            <p:nvSpPr>
              <p:cNvPr id="35" name="TextBox 24"/>
              <p:cNvSpPr txBox="1"/>
              <p:nvPr/>
            </p:nvSpPr>
            <p:spPr>
              <a:xfrm>
                <a:off x="6959600" y="2120900"/>
                <a:ext cx="2413000" cy="335671"/>
              </a:xfrm>
              <a:prstGeom prst="rect">
                <a:avLst/>
              </a:prstGeom>
              <a:noFill/>
            </p:spPr>
            <p:txBody>
              <a:bodyPr vert="horz" rtlCol="0">
                <a:spAutoFit/>
              </a:bodyPr>
              <a:lstStyle/>
              <a:p>
                <a:r>
                  <a:rPr lang="en-US" sz="1600" b="1" dirty="0" smtClean="0">
                    <a:solidFill>
                      <a:srgbClr val="FF6820"/>
                    </a:solidFill>
                  </a:rPr>
                  <a:t>Demand for Labor</a:t>
                </a:r>
                <a:endParaRPr lang="en-US" sz="1600" b="1" dirty="0">
                  <a:solidFill>
                    <a:srgbClr val="FF6820"/>
                  </a:solidFill>
                </a:endParaRPr>
              </a:p>
            </p:txBody>
          </p:sp>
          <p:sp>
            <p:nvSpPr>
              <p:cNvPr id="36" name="TextBox 16"/>
              <p:cNvSpPr txBox="1"/>
              <p:nvPr/>
            </p:nvSpPr>
            <p:spPr>
              <a:xfrm>
                <a:off x="5725538" y="2111058"/>
                <a:ext cx="635000" cy="305156"/>
              </a:xfrm>
              <a:prstGeom prst="rect">
                <a:avLst/>
              </a:prstGeom>
              <a:noFill/>
            </p:spPr>
            <p:txBody>
              <a:bodyPr vert="horz" rtlCol="0">
                <a:spAutoFit/>
              </a:bodyPr>
              <a:lstStyle/>
              <a:p>
                <a:pPr algn="ctr"/>
                <a:r>
                  <a:rPr lang="en-US" sz="1400" dirty="0" smtClean="0">
                    <a:solidFill>
                      <a:srgbClr val="000000"/>
                    </a:solidFill>
                  </a:rPr>
                  <a:t>14</a:t>
                </a:r>
                <a:endParaRPr lang="en-US" sz="1400" dirty="0">
                  <a:solidFill>
                    <a:srgbClr val="000000"/>
                  </a:solidFill>
                </a:endParaRPr>
              </a:p>
            </p:txBody>
          </p:sp>
          <p:sp>
            <p:nvSpPr>
              <p:cNvPr id="38" name="TextBox 23"/>
              <p:cNvSpPr txBox="1"/>
              <p:nvPr/>
            </p:nvSpPr>
            <p:spPr>
              <a:xfrm>
                <a:off x="8386049" y="5292217"/>
                <a:ext cx="457200" cy="305156"/>
              </a:xfrm>
              <a:prstGeom prst="rect">
                <a:avLst/>
              </a:prstGeom>
              <a:noFill/>
            </p:spPr>
            <p:txBody>
              <a:bodyPr vert="horz" rtlCol="0">
                <a:spAutoFit/>
              </a:bodyPr>
              <a:lstStyle/>
              <a:p>
                <a:r>
                  <a:rPr lang="en-US" sz="1400" dirty="0">
                    <a:solidFill>
                      <a:srgbClr val="000000"/>
                    </a:solidFill>
                  </a:rPr>
                  <a:t>5</a:t>
                </a:r>
              </a:p>
            </p:txBody>
          </p:sp>
          <p:sp>
            <p:nvSpPr>
              <p:cNvPr id="39" name="TextBox 23"/>
              <p:cNvSpPr txBox="1"/>
              <p:nvPr/>
            </p:nvSpPr>
            <p:spPr>
              <a:xfrm>
                <a:off x="8843248" y="5292217"/>
                <a:ext cx="457200" cy="305156"/>
              </a:xfrm>
              <a:prstGeom prst="rect">
                <a:avLst/>
              </a:prstGeom>
              <a:noFill/>
            </p:spPr>
            <p:txBody>
              <a:bodyPr vert="horz" rtlCol="0">
                <a:spAutoFit/>
              </a:bodyPr>
              <a:lstStyle/>
              <a:p>
                <a:r>
                  <a:rPr lang="en-US" sz="1400" dirty="0">
                    <a:solidFill>
                      <a:srgbClr val="000000"/>
                    </a:solidFill>
                  </a:rPr>
                  <a:t>6</a:t>
                </a:r>
              </a:p>
            </p:txBody>
          </p:sp>
          <p:sp>
            <p:nvSpPr>
              <p:cNvPr id="40" name="TextBox 23"/>
              <p:cNvSpPr txBox="1"/>
              <p:nvPr/>
            </p:nvSpPr>
            <p:spPr>
              <a:xfrm>
                <a:off x="9300449" y="5288645"/>
                <a:ext cx="457200" cy="305156"/>
              </a:xfrm>
              <a:prstGeom prst="rect">
                <a:avLst/>
              </a:prstGeom>
              <a:noFill/>
            </p:spPr>
            <p:txBody>
              <a:bodyPr vert="horz" rtlCol="0">
                <a:spAutoFit/>
              </a:bodyPr>
              <a:lstStyle/>
              <a:p>
                <a:r>
                  <a:rPr lang="en-US" sz="1400" dirty="0">
                    <a:solidFill>
                      <a:srgbClr val="000000"/>
                    </a:solidFill>
                  </a:rPr>
                  <a:t>7</a:t>
                </a:r>
              </a:p>
            </p:txBody>
          </p:sp>
          <p:sp>
            <p:nvSpPr>
              <p:cNvPr id="43" name="TextBox 18"/>
              <p:cNvSpPr txBox="1"/>
              <p:nvPr/>
            </p:nvSpPr>
            <p:spPr>
              <a:xfrm>
                <a:off x="5801738" y="3939858"/>
                <a:ext cx="558800" cy="305156"/>
              </a:xfrm>
              <a:prstGeom prst="rect">
                <a:avLst/>
              </a:prstGeom>
              <a:noFill/>
            </p:spPr>
            <p:txBody>
              <a:bodyPr vert="horz" wrap="square" rtlCol="0">
                <a:spAutoFit/>
              </a:bodyPr>
              <a:lstStyle/>
              <a:p>
                <a:pPr algn="ctr"/>
                <a:r>
                  <a:rPr lang="en-US" sz="1400" dirty="0" smtClean="0">
                    <a:solidFill>
                      <a:srgbClr val="000000"/>
                    </a:solidFill>
                  </a:rPr>
                  <a:t>6</a:t>
                </a:r>
                <a:endParaRPr lang="en-US" sz="1400" dirty="0">
                  <a:solidFill>
                    <a:srgbClr val="000000"/>
                  </a:solidFill>
                </a:endParaRPr>
              </a:p>
            </p:txBody>
          </p:sp>
          <p:sp>
            <p:nvSpPr>
              <p:cNvPr id="44" name="TextBox 18"/>
              <p:cNvSpPr txBox="1"/>
              <p:nvPr/>
            </p:nvSpPr>
            <p:spPr>
              <a:xfrm>
                <a:off x="5801738" y="4397058"/>
                <a:ext cx="558800" cy="305156"/>
              </a:xfrm>
              <a:prstGeom prst="rect">
                <a:avLst/>
              </a:prstGeom>
              <a:noFill/>
            </p:spPr>
            <p:txBody>
              <a:bodyPr vert="horz" wrap="square" rtlCol="0">
                <a:spAutoFit/>
              </a:bodyPr>
              <a:lstStyle/>
              <a:p>
                <a:pPr algn="ctr"/>
                <a:r>
                  <a:rPr lang="en-US" sz="1400" dirty="0">
                    <a:solidFill>
                      <a:srgbClr val="000000"/>
                    </a:solidFill>
                  </a:rPr>
                  <a:t>4</a:t>
                </a:r>
              </a:p>
            </p:txBody>
          </p:sp>
          <p:sp>
            <p:nvSpPr>
              <p:cNvPr id="45" name="TextBox 18"/>
              <p:cNvSpPr txBox="1"/>
              <p:nvPr/>
            </p:nvSpPr>
            <p:spPr>
              <a:xfrm>
                <a:off x="5801738" y="4854259"/>
                <a:ext cx="558800" cy="305156"/>
              </a:xfrm>
              <a:prstGeom prst="rect">
                <a:avLst/>
              </a:prstGeom>
              <a:noFill/>
            </p:spPr>
            <p:txBody>
              <a:bodyPr vert="horz" wrap="square" rtlCol="0">
                <a:spAutoFit/>
              </a:bodyPr>
              <a:lstStyle/>
              <a:p>
                <a:pPr algn="ctr"/>
                <a:r>
                  <a:rPr lang="en-US" sz="1400" dirty="0" smtClean="0">
                    <a:solidFill>
                      <a:srgbClr val="000000"/>
                    </a:solidFill>
                  </a:rPr>
                  <a:t>2</a:t>
                </a:r>
                <a:endParaRPr lang="en-US" sz="1400" dirty="0">
                  <a:solidFill>
                    <a:srgbClr val="000000"/>
                  </a:solidFill>
                </a:endParaRPr>
              </a:p>
            </p:txBody>
          </p:sp>
          <p:cxnSp>
            <p:nvCxnSpPr>
              <p:cNvPr id="48" name="Straight Connector 8"/>
              <p:cNvCxnSpPr/>
              <p:nvPr/>
            </p:nvCxnSpPr>
            <p:spPr>
              <a:xfrm flipV="1">
                <a:off x="6243573" y="4929573"/>
                <a:ext cx="2780333" cy="11556"/>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0" name="Straight Connector 9"/>
              <p:cNvCxnSpPr/>
              <p:nvPr/>
            </p:nvCxnSpPr>
            <p:spPr>
              <a:xfrm flipH="1">
                <a:off x="9023906" y="4941129"/>
                <a:ext cx="1" cy="365311"/>
              </a:xfrm>
              <a:prstGeom prst="line">
                <a:avLst/>
              </a:prstGeom>
              <a:ln w="38100" cap="sq" cmpd="sng" algn="ctr">
                <a:solidFill>
                  <a:srgbClr val="FFD700"/>
                </a:solidFill>
                <a:prstDash val="dot"/>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grpSp>
      <p:sp>
        <p:nvSpPr>
          <p:cNvPr id="57" name="TextBox 56"/>
          <p:cNvSpPr txBox="1"/>
          <p:nvPr/>
        </p:nvSpPr>
        <p:spPr>
          <a:xfrm>
            <a:off x="4114800" y="1714500"/>
            <a:ext cx="4989613" cy="2862322"/>
          </a:xfrm>
          <a:prstGeom prst="rect">
            <a:avLst/>
          </a:prstGeom>
          <a:noFill/>
        </p:spPr>
        <p:txBody>
          <a:bodyPr wrap="square" rtlCol="0">
            <a:spAutoFit/>
          </a:bodyPr>
          <a:lstStyle/>
          <a:p>
            <a:r>
              <a:rPr lang="en-US" b="1" dirty="0" smtClean="0">
                <a:solidFill>
                  <a:srgbClr val="0000CC"/>
                </a:solidFill>
              </a:rPr>
              <a:t>Notice from the graph:</a:t>
            </a:r>
            <a:endParaRPr lang="en-US" b="1" dirty="0">
              <a:solidFill>
                <a:srgbClr val="0000CC"/>
              </a:solidFill>
            </a:endParaRPr>
          </a:p>
          <a:p>
            <a:pPr marL="285750" indent="-285750">
              <a:buFont typeface="Arial" pitchFamily="34" charset="0"/>
              <a:buChar char="•"/>
            </a:pPr>
            <a:r>
              <a:rPr lang="en-US" dirty="0" smtClean="0"/>
              <a:t>There is clearly an inverse relationship between the quantity of labor demanded and the wage rate.</a:t>
            </a:r>
          </a:p>
          <a:p>
            <a:pPr marL="285750" indent="-285750">
              <a:buFont typeface="Arial" pitchFamily="34" charset="0"/>
              <a:buChar char="•"/>
            </a:pPr>
            <a:r>
              <a:rPr lang="en-US" dirty="0" smtClean="0"/>
              <a:t>At higher wage rates, a lower number of workers will be hired (because the MRP has to be high enough to cover the wages paid)</a:t>
            </a:r>
          </a:p>
          <a:p>
            <a:pPr marL="285750" indent="-285750">
              <a:buFont typeface="Arial" pitchFamily="34" charset="0"/>
              <a:buChar char="•"/>
            </a:pPr>
            <a:r>
              <a:rPr lang="en-US" dirty="0" smtClean="0"/>
              <a:t>At lower wage rates a larger number of workers is demanded (since the firm can afford to hire workers with a lower MRP). </a:t>
            </a:r>
          </a:p>
        </p:txBody>
      </p:sp>
      <p:sp>
        <p:nvSpPr>
          <p:cNvPr id="58" name="TextBox 57"/>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Marginal Revenue Product</a:t>
            </a:r>
            <a:endParaRPr lang="en-US" sz="1400" i="1" dirty="0">
              <a:latin typeface="Lucida Sans - 18"/>
            </a:endParaRPr>
          </a:p>
        </p:txBody>
      </p:sp>
    </p:spTree>
    <p:extLst>
      <p:ext uri="{BB962C8B-B14F-4D97-AF65-F5344CB8AC3E}">
        <p14:creationId xmlns:p14="http://schemas.microsoft.com/office/powerpoint/2010/main" val="1243549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1.7 Resource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Markets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569660"/>
          </a:xfrm>
          <a:prstGeom prst="rect">
            <a:avLst/>
          </a:prstGeom>
          <a:noFill/>
        </p:spPr>
        <p:txBody>
          <a:bodyPr wrap="square" rtlCol="0">
            <a:spAutoFit/>
          </a:bodyPr>
          <a:lstStyle/>
          <a:p>
            <a:r>
              <a:rPr lang="en-US" sz="2400" dirty="0" smtClean="0">
                <a:solidFill>
                  <a:srgbClr val="FF0000"/>
                </a:solidFill>
              </a:rPr>
              <a:t>Marginal Revenue Product for an  Imperfectly Competitive Seller</a:t>
            </a:r>
          </a:p>
          <a:p>
            <a:r>
              <a:rPr lang="en-US" dirty="0" smtClean="0"/>
              <a:t>Now let’s consider how the level of competition in the product market will affect a firm’s demand for labor. Assume now that our bakery is selling bread in an imperfectly competitive market, making the firm a </a:t>
            </a:r>
            <a:r>
              <a:rPr lang="en-US" i="1" dirty="0" smtClean="0"/>
              <a:t>price-maker</a:t>
            </a:r>
            <a:r>
              <a:rPr lang="en-US" dirty="0" smtClean="0"/>
              <a:t>. The bakery must now lower its price to sell additional loaves of bread.</a:t>
            </a:r>
            <a:endParaRPr lang="en-US" sz="1600" dirty="0" smtClean="0"/>
          </a:p>
        </p:txBody>
      </p:sp>
      <p:graphicFrame>
        <p:nvGraphicFramePr>
          <p:cNvPr id="9" name="Table 8"/>
          <p:cNvGraphicFramePr>
            <a:graphicFrameLocks noGrp="1"/>
          </p:cNvGraphicFramePr>
          <p:nvPr>
            <p:extLst>
              <p:ext uri="{D42A27DB-BD31-4B8C-83A1-F6EECF244321}">
                <p14:modId xmlns:p14="http://schemas.microsoft.com/office/powerpoint/2010/main" val="2069843999"/>
              </p:ext>
            </p:extLst>
          </p:nvPr>
        </p:nvGraphicFramePr>
        <p:xfrm>
          <a:off x="3048000" y="2019300"/>
          <a:ext cx="6096000" cy="3695698"/>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866566">
                <a:tc>
                  <a:txBody>
                    <a:bodyPr/>
                    <a:lstStyle/>
                    <a:p>
                      <a:pPr algn="ctr"/>
                      <a:r>
                        <a:rPr lang="en-US" sz="1200" dirty="0" smtClean="0"/>
                        <a:t>Quantity of labor (Q</a:t>
                      </a:r>
                      <a:r>
                        <a:rPr lang="en-US" sz="1200" baseline="-25000" dirty="0" smtClean="0"/>
                        <a:t>L</a:t>
                      </a:r>
                      <a:r>
                        <a:rPr lang="en-US" sz="1200" dirty="0" smtClean="0"/>
                        <a:t>)</a:t>
                      </a:r>
                      <a:endParaRPr lang="en-US" sz="1200" dirty="0"/>
                    </a:p>
                  </a:txBody>
                  <a:tcPr anchor="ctr"/>
                </a:tc>
                <a:tc>
                  <a:txBody>
                    <a:bodyPr/>
                    <a:lstStyle/>
                    <a:p>
                      <a:pPr algn="ctr"/>
                      <a:r>
                        <a:rPr lang="en-US" sz="1200" dirty="0" smtClean="0"/>
                        <a:t>Total Product</a:t>
                      </a:r>
                    </a:p>
                    <a:p>
                      <a:pPr algn="ctr"/>
                      <a:r>
                        <a:rPr lang="en-US" sz="1200" dirty="0" smtClean="0"/>
                        <a:t> per</a:t>
                      </a:r>
                      <a:r>
                        <a:rPr lang="en-US" sz="1200" baseline="0" dirty="0" smtClean="0"/>
                        <a:t> hour</a:t>
                      </a:r>
                      <a:endParaRPr lang="en-US" sz="1200" dirty="0" smtClean="0"/>
                    </a:p>
                    <a:p>
                      <a:pPr algn="ctr"/>
                      <a:r>
                        <a:rPr lang="en-US" sz="1200" dirty="0" smtClean="0"/>
                        <a:t>(TP)</a:t>
                      </a:r>
                      <a:endParaRPr lang="en-US" sz="1200" dirty="0"/>
                    </a:p>
                  </a:txBody>
                  <a:tcPr anchor="ctr"/>
                </a:tc>
                <a:tc>
                  <a:txBody>
                    <a:bodyPr/>
                    <a:lstStyle/>
                    <a:p>
                      <a:pPr algn="ctr"/>
                      <a:r>
                        <a:rPr lang="en-US" sz="1200" dirty="0" smtClean="0"/>
                        <a:t>Marginal Product per hour</a:t>
                      </a:r>
                    </a:p>
                    <a:p>
                      <a:pPr algn="ctr"/>
                      <a:r>
                        <a:rPr lang="en-US" sz="1200" dirty="0" smtClean="0"/>
                        <a:t>(MP)</a:t>
                      </a:r>
                      <a:endParaRPr lang="en-US" sz="1200" dirty="0"/>
                    </a:p>
                  </a:txBody>
                  <a:tcPr anchor="ctr"/>
                </a:tc>
                <a:tc>
                  <a:txBody>
                    <a:bodyPr/>
                    <a:lstStyle/>
                    <a:p>
                      <a:pPr algn="ctr"/>
                      <a:r>
                        <a:rPr lang="en-US" sz="1200" dirty="0" smtClean="0"/>
                        <a:t>Price of</a:t>
                      </a:r>
                      <a:r>
                        <a:rPr lang="en-US" sz="1200" baseline="0" dirty="0" smtClean="0"/>
                        <a:t> the Product</a:t>
                      </a:r>
                    </a:p>
                    <a:p>
                      <a:pPr algn="ctr"/>
                      <a:r>
                        <a:rPr lang="en-US" sz="1200" baseline="0" dirty="0" smtClean="0"/>
                        <a:t>(P)</a:t>
                      </a:r>
                      <a:endParaRPr lang="en-US" sz="1200" dirty="0"/>
                    </a:p>
                  </a:txBody>
                  <a:tcPr anchor="ctr"/>
                </a:tc>
                <a:tc>
                  <a:txBody>
                    <a:bodyPr/>
                    <a:lstStyle/>
                    <a:p>
                      <a:pPr algn="ctr"/>
                      <a:r>
                        <a:rPr lang="en-US" sz="1200" dirty="0" smtClean="0"/>
                        <a:t>Marginal</a:t>
                      </a:r>
                      <a:r>
                        <a:rPr lang="en-US" sz="1200" baseline="0" dirty="0" smtClean="0"/>
                        <a:t> Revenue Product (</a:t>
                      </a:r>
                      <a:r>
                        <a:rPr lang="en-US" sz="1200" baseline="0" dirty="0" err="1" smtClean="0"/>
                        <a:t>MPxP</a:t>
                      </a:r>
                      <a:r>
                        <a:rPr lang="en-US" sz="1200" baseline="0" dirty="0" smtClean="0"/>
                        <a:t>)</a:t>
                      </a:r>
                      <a:endParaRPr lang="en-US" sz="1200" dirty="0"/>
                    </a:p>
                  </a:txBody>
                  <a:tcPr anchor="ctr"/>
                </a:tc>
              </a:tr>
              <a:tr h="314348">
                <a:tc>
                  <a:txBody>
                    <a:bodyPr/>
                    <a:lstStyle/>
                    <a:p>
                      <a:pPr algn="ctr"/>
                      <a:r>
                        <a:rPr lang="en-US" sz="1200" dirty="0" smtClean="0"/>
                        <a:t>0</a:t>
                      </a:r>
                      <a:endParaRPr lang="en-US" sz="1200" dirty="0"/>
                    </a:p>
                  </a:txBody>
                  <a:tcPr anchor="ctr"/>
                </a:tc>
                <a:tc>
                  <a:txBody>
                    <a:bodyPr/>
                    <a:lstStyle/>
                    <a:p>
                      <a:pPr algn="ctr"/>
                      <a:r>
                        <a:rPr lang="en-US" sz="1200" dirty="0" smtClean="0"/>
                        <a:t>0</a:t>
                      </a:r>
                      <a:endParaRPr lang="en-US" sz="1200" dirty="0"/>
                    </a:p>
                  </a:txBody>
                  <a:tcPr anchor="ctr"/>
                </a:tc>
                <a:tc>
                  <a:txBody>
                    <a:bodyPr/>
                    <a:lstStyle/>
                    <a:p>
                      <a:pPr algn="ctr"/>
                      <a:r>
                        <a:rPr lang="en-US" sz="1200" dirty="0" smtClean="0"/>
                        <a:t>-</a:t>
                      </a:r>
                      <a:endParaRPr lang="en-US" sz="1200" dirty="0"/>
                    </a:p>
                  </a:txBody>
                  <a:tcPr anchor="ctr"/>
                </a:tc>
                <a:tc>
                  <a:txBody>
                    <a:bodyPr/>
                    <a:lstStyle/>
                    <a:p>
                      <a:pPr algn="ctr"/>
                      <a:r>
                        <a:rPr lang="en-US" sz="1200" dirty="0" smtClean="0"/>
                        <a:t>-</a:t>
                      </a:r>
                      <a:endParaRPr lang="en-US" sz="1200" dirty="0"/>
                    </a:p>
                  </a:txBody>
                  <a:tcPr anchor="ctr"/>
                </a:tc>
                <a:tc>
                  <a:txBody>
                    <a:bodyPr/>
                    <a:lstStyle/>
                    <a:p>
                      <a:pPr algn="ctr"/>
                      <a:endParaRPr lang="en-US" sz="1200" dirty="0"/>
                    </a:p>
                  </a:txBody>
                  <a:tcPr anchor="ctr"/>
                </a:tc>
              </a:tr>
              <a:tr h="314348">
                <a:tc>
                  <a:txBody>
                    <a:bodyPr/>
                    <a:lstStyle/>
                    <a:p>
                      <a:pPr algn="ctr"/>
                      <a:r>
                        <a:rPr lang="en-US" sz="1200" dirty="0" smtClean="0"/>
                        <a:t>1</a:t>
                      </a:r>
                      <a:endParaRPr lang="en-US" sz="1200" dirty="0"/>
                    </a:p>
                  </a:txBody>
                  <a:tcPr anchor="ctr"/>
                </a:tc>
                <a:tc>
                  <a:txBody>
                    <a:bodyPr/>
                    <a:lstStyle/>
                    <a:p>
                      <a:pPr algn="ctr"/>
                      <a:r>
                        <a:rPr lang="en-US" sz="1200" dirty="0" smtClean="0"/>
                        <a:t>6</a:t>
                      </a:r>
                      <a:endParaRPr lang="en-US" sz="1200" dirty="0"/>
                    </a:p>
                  </a:txBody>
                  <a:tcPr anchor="ctr"/>
                </a:tc>
                <a:tc>
                  <a:txBody>
                    <a:bodyPr/>
                    <a:lstStyle/>
                    <a:p>
                      <a:pPr algn="ctr"/>
                      <a:r>
                        <a:rPr lang="en-US" sz="1200" dirty="0" smtClean="0"/>
                        <a:t>6</a:t>
                      </a:r>
                      <a:endParaRPr lang="en-US" sz="1200" dirty="0"/>
                    </a:p>
                  </a:txBody>
                  <a:tcPr anchor="ctr"/>
                </a:tc>
                <a:tc>
                  <a:txBody>
                    <a:bodyPr/>
                    <a:lstStyle/>
                    <a:p>
                      <a:pPr algn="ctr"/>
                      <a:r>
                        <a:rPr lang="en-US" sz="1200" dirty="0" smtClean="0"/>
                        <a:t>5</a:t>
                      </a:r>
                      <a:endParaRPr lang="en-US" sz="1200" dirty="0"/>
                    </a:p>
                  </a:txBody>
                  <a:tcPr anchor="ctr"/>
                </a:tc>
                <a:tc>
                  <a:txBody>
                    <a:bodyPr/>
                    <a:lstStyle/>
                    <a:p>
                      <a:pPr algn="ctr"/>
                      <a:r>
                        <a:rPr lang="en-US" sz="1200" b="1" dirty="0" smtClean="0">
                          <a:solidFill>
                            <a:srgbClr val="FF0000"/>
                          </a:solidFill>
                        </a:rPr>
                        <a:t>30</a:t>
                      </a:r>
                      <a:endParaRPr lang="en-US" sz="1200" b="1" dirty="0">
                        <a:solidFill>
                          <a:srgbClr val="FF0000"/>
                        </a:solidFill>
                      </a:endParaRPr>
                    </a:p>
                  </a:txBody>
                  <a:tcPr anchor="ctr"/>
                </a:tc>
              </a:tr>
              <a:tr h="314348">
                <a:tc>
                  <a:txBody>
                    <a:bodyPr/>
                    <a:lstStyle/>
                    <a:p>
                      <a:pPr algn="ctr"/>
                      <a:r>
                        <a:rPr lang="en-US" sz="1200" dirty="0" smtClean="0"/>
                        <a:t>2</a:t>
                      </a:r>
                      <a:endParaRPr lang="en-US" sz="1200" dirty="0"/>
                    </a:p>
                  </a:txBody>
                  <a:tcPr anchor="ctr"/>
                </a:tc>
                <a:tc>
                  <a:txBody>
                    <a:bodyPr/>
                    <a:lstStyle/>
                    <a:p>
                      <a:pPr algn="ctr"/>
                      <a:r>
                        <a:rPr lang="en-US" sz="1200" dirty="0" smtClean="0"/>
                        <a:t>11</a:t>
                      </a:r>
                      <a:endParaRPr lang="en-US" sz="1200" dirty="0"/>
                    </a:p>
                  </a:txBody>
                  <a:tcPr anchor="ctr"/>
                </a:tc>
                <a:tc>
                  <a:txBody>
                    <a:bodyPr/>
                    <a:lstStyle/>
                    <a:p>
                      <a:pPr algn="ctr"/>
                      <a:r>
                        <a:rPr lang="en-US" sz="1200" dirty="0" smtClean="0"/>
                        <a:t>5</a:t>
                      </a:r>
                      <a:endParaRPr lang="en-US" sz="1200" dirty="0"/>
                    </a:p>
                  </a:txBody>
                  <a:tcPr anchor="ctr"/>
                </a:tc>
                <a:tc>
                  <a:txBody>
                    <a:bodyPr/>
                    <a:lstStyle/>
                    <a:p>
                      <a:pPr algn="ctr"/>
                      <a:r>
                        <a:rPr lang="en-US" sz="1200" dirty="0" smtClean="0"/>
                        <a:t>4</a:t>
                      </a:r>
                      <a:endParaRPr lang="en-US" sz="1200" dirty="0"/>
                    </a:p>
                  </a:txBody>
                  <a:tcPr anchor="ctr"/>
                </a:tc>
                <a:tc>
                  <a:txBody>
                    <a:bodyPr/>
                    <a:lstStyle/>
                    <a:p>
                      <a:pPr algn="ctr"/>
                      <a:r>
                        <a:rPr lang="en-US" sz="1200" b="1" dirty="0" smtClean="0">
                          <a:solidFill>
                            <a:srgbClr val="FF0000"/>
                          </a:solidFill>
                        </a:rPr>
                        <a:t>20</a:t>
                      </a:r>
                      <a:endParaRPr lang="en-US" sz="1200" b="1" dirty="0">
                        <a:solidFill>
                          <a:srgbClr val="FF0000"/>
                        </a:solidFill>
                      </a:endParaRPr>
                    </a:p>
                  </a:txBody>
                  <a:tcPr anchor="ctr"/>
                </a:tc>
              </a:tr>
              <a:tr h="314348">
                <a:tc>
                  <a:txBody>
                    <a:bodyPr/>
                    <a:lstStyle/>
                    <a:p>
                      <a:pPr algn="ctr"/>
                      <a:r>
                        <a:rPr lang="en-US" sz="1200" dirty="0" smtClean="0"/>
                        <a:t>3</a:t>
                      </a:r>
                      <a:endParaRPr lang="en-US" sz="1200" dirty="0"/>
                    </a:p>
                  </a:txBody>
                  <a:tcPr anchor="ctr"/>
                </a:tc>
                <a:tc>
                  <a:txBody>
                    <a:bodyPr/>
                    <a:lstStyle/>
                    <a:p>
                      <a:pPr algn="ctr"/>
                      <a:r>
                        <a:rPr lang="en-US" sz="1200" dirty="0" smtClean="0"/>
                        <a:t>15</a:t>
                      </a:r>
                      <a:endParaRPr lang="en-US" sz="1200" dirty="0"/>
                    </a:p>
                  </a:txBody>
                  <a:tcPr anchor="ctr"/>
                </a:tc>
                <a:tc>
                  <a:txBody>
                    <a:bodyPr/>
                    <a:lstStyle/>
                    <a:p>
                      <a:pPr algn="ctr"/>
                      <a:r>
                        <a:rPr lang="en-US" sz="1200" dirty="0" smtClean="0"/>
                        <a:t>4</a:t>
                      </a:r>
                      <a:endParaRPr lang="en-US" sz="1200" dirty="0"/>
                    </a:p>
                  </a:txBody>
                  <a:tcPr anchor="ctr"/>
                </a:tc>
                <a:tc>
                  <a:txBody>
                    <a:bodyPr/>
                    <a:lstStyle/>
                    <a:p>
                      <a:pPr algn="ctr"/>
                      <a:r>
                        <a:rPr lang="en-US" sz="1200" dirty="0" smtClean="0"/>
                        <a:t>3</a:t>
                      </a:r>
                      <a:endParaRPr lang="en-US" sz="1200" dirty="0"/>
                    </a:p>
                  </a:txBody>
                  <a:tcPr anchor="ctr"/>
                </a:tc>
                <a:tc>
                  <a:txBody>
                    <a:bodyPr/>
                    <a:lstStyle/>
                    <a:p>
                      <a:pPr algn="ctr"/>
                      <a:r>
                        <a:rPr lang="en-US" sz="1200" b="1" dirty="0" smtClean="0">
                          <a:solidFill>
                            <a:srgbClr val="FF0000"/>
                          </a:solidFill>
                        </a:rPr>
                        <a:t>12</a:t>
                      </a:r>
                      <a:endParaRPr lang="en-US" sz="1200" b="1" dirty="0">
                        <a:solidFill>
                          <a:srgbClr val="FF0000"/>
                        </a:solidFill>
                      </a:endParaRPr>
                    </a:p>
                  </a:txBody>
                  <a:tcPr anchor="ctr"/>
                </a:tc>
              </a:tr>
              <a:tr h="314348">
                <a:tc>
                  <a:txBody>
                    <a:bodyPr/>
                    <a:lstStyle/>
                    <a:p>
                      <a:pPr algn="ctr"/>
                      <a:r>
                        <a:rPr lang="en-US" sz="1200" dirty="0" smtClean="0"/>
                        <a:t>4</a:t>
                      </a:r>
                      <a:endParaRPr lang="en-US" sz="1200" dirty="0"/>
                    </a:p>
                  </a:txBody>
                  <a:tcPr anchor="ctr"/>
                </a:tc>
                <a:tc>
                  <a:txBody>
                    <a:bodyPr/>
                    <a:lstStyle/>
                    <a:p>
                      <a:pPr algn="ctr"/>
                      <a:r>
                        <a:rPr lang="en-US" sz="1200" dirty="0" smtClean="0"/>
                        <a:t>18</a:t>
                      </a:r>
                      <a:endParaRPr lang="en-US" sz="1200" dirty="0"/>
                    </a:p>
                  </a:txBody>
                  <a:tcPr anchor="ctr"/>
                </a:tc>
                <a:tc>
                  <a:txBody>
                    <a:bodyPr/>
                    <a:lstStyle/>
                    <a:p>
                      <a:pPr algn="ctr"/>
                      <a:r>
                        <a:rPr lang="en-US" sz="1200" dirty="0" smtClean="0"/>
                        <a:t>3</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b="1" dirty="0" smtClean="0">
                          <a:solidFill>
                            <a:srgbClr val="FF0000"/>
                          </a:solidFill>
                        </a:rPr>
                        <a:t>6</a:t>
                      </a:r>
                      <a:endParaRPr lang="en-US" sz="1200" b="1" dirty="0">
                        <a:solidFill>
                          <a:srgbClr val="FF0000"/>
                        </a:solidFill>
                      </a:endParaRPr>
                    </a:p>
                  </a:txBody>
                  <a:tcPr anchor="ctr"/>
                </a:tc>
              </a:tr>
              <a:tr h="314348">
                <a:tc>
                  <a:txBody>
                    <a:bodyPr/>
                    <a:lstStyle/>
                    <a:p>
                      <a:pPr algn="ctr"/>
                      <a:r>
                        <a:rPr lang="en-US" sz="1200" dirty="0" smtClean="0"/>
                        <a:t>5</a:t>
                      </a:r>
                      <a:endParaRPr lang="en-US" sz="1200" dirty="0"/>
                    </a:p>
                  </a:txBody>
                  <a:tcPr anchor="ctr"/>
                </a:tc>
                <a:tc>
                  <a:txBody>
                    <a:bodyPr/>
                    <a:lstStyle/>
                    <a:p>
                      <a:pPr algn="ctr"/>
                      <a:r>
                        <a:rPr lang="en-US" sz="1200" dirty="0" smtClean="0"/>
                        <a:t>20</a:t>
                      </a:r>
                      <a:endParaRPr lang="en-US" sz="1200" dirty="0"/>
                    </a:p>
                  </a:txBody>
                  <a:tcPr anchor="ctr"/>
                </a:tc>
                <a:tc>
                  <a:txBody>
                    <a:bodyPr/>
                    <a:lstStyle/>
                    <a:p>
                      <a:pPr algn="ctr"/>
                      <a:r>
                        <a:rPr lang="en-US" sz="1200" dirty="0" smtClean="0"/>
                        <a:t>2</a:t>
                      </a:r>
                      <a:endParaRPr lang="en-US" sz="1200" dirty="0"/>
                    </a:p>
                  </a:txBody>
                  <a:tcPr anchor="ctr"/>
                </a:tc>
                <a:tc>
                  <a:txBody>
                    <a:bodyPr/>
                    <a:lstStyle/>
                    <a:p>
                      <a:pPr algn="ctr"/>
                      <a:r>
                        <a:rPr lang="en-US" sz="1200" dirty="0" smtClean="0"/>
                        <a:t>1</a:t>
                      </a:r>
                      <a:endParaRPr lang="en-US" sz="1200" dirty="0"/>
                    </a:p>
                  </a:txBody>
                  <a:tcPr anchor="ctr"/>
                </a:tc>
                <a:tc>
                  <a:txBody>
                    <a:bodyPr/>
                    <a:lstStyle/>
                    <a:p>
                      <a:pPr algn="ctr"/>
                      <a:r>
                        <a:rPr lang="en-US" sz="1200" b="1" dirty="0" smtClean="0">
                          <a:solidFill>
                            <a:srgbClr val="FF0000"/>
                          </a:solidFill>
                        </a:rPr>
                        <a:t>2</a:t>
                      </a:r>
                      <a:endParaRPr lang="en-US" sz="1200" b="1" dirty="0">
                        <a:solidFill>
                          <a:srgbClr val="FF0000"/>
                        </a:solidFill>
                      </a:endParaRPr>
                    </a:p>
                  </a:txBody>
                  <a:tcPr anchor="ctr"/>
                </a:tc>
              </a:tr>
              <a:tr h="314348">
                <a:tc>
                  <a:txBody>
                    <a:bodyPr/>
                    <a:lstStyle/>
                    <a:p>
                      <a:pPr algn="ctr"/>
                      <a:r>
                        <a:rPr lang="en-US" sz="1200" dirty="0" smtClean="0"/>
                        <a:t>6</a:t>
                      </a:r>
                      <a:endParaRPr lang="en-US" sz="1200" dirty="0"/>
                    </a:p>
                  </a:txBody>
                  <a:tcPr anchor="ctr"/>
                </a:tc>
                <a:tc>
                  <a:txBody>
                    <a:bodyPr/>
                    <a:lstStyle/>
                    <a:p>
                      <a:pPr algn="ctr"/>
                      <a:r>
                        <a:rPr lang="en-US" sz="1200" dirty="0" smtClean="0"/>
                        <a:t>21</a:t>
                      </a:r>
                      <a:endParaRPr lang="en-US" sz="1200" dirty="0"/>
                    </a:p>
                  </a:txBody>
                  <a:tcPr anchor="ctr"/>
                </a:tc>
                <a:tc>
                  <a:txBody>
                    <a:bodyPr/>
                    <a:lstStyle/>
                    <a:p>
                      <a:pPr algn="ctr"/>
                      <a:r>
                        <a:rPr lang="en-US" sz="1200" dirty="0" smtClean="0"/>
                        <a:t>1</a:t>
                      </a:r>
                      <a:endParaRPr lang="en-US" sz="1200" dirty="0"/>
                    </a:p>
                  </a:txBody>
                  <a:tcPr anchor="ctr"/>
                </a:tc>
                <a:tc>
                  <a:txBody>
                    <a:bodyPr/>
                    <a:lstStyle/>
                    <a:p>
                      <a:pPr algn="ctr"/>
                      <a:r>
                        <a:rPr lang="en-US" sz="1200" dirty="0" smtClean="0"/>
                        <a:t>0.8</a:t>
                      </a:r>
                      <a:endParaRPr lang="en-US" sz="1200" dirty="0"/>
                    </a:p>
                  </a:txBody>
                  <a:tcPr anchor="ctr"/>
                </a:tc>
                <a:tc>
                  <a:txBody>
                    <a:bodyPr/>
                    <a:lstStyle/>
                    <a:p>
                      <a:pPr algn="ctr"/>
                      <a:r>
                        <a:rPr lang="en-US" sz="1200" b="1" dirty="0" smtClean="0">
                          <a:solidFill>
                            <a:srgbClr val="FF0000"/>
                          </a:solidFill>
                        </a:rPr>
                        <a:t>0.8</a:t>
                      </a:r>
                      <a:endParaRPr lang="en-US" sz="1200" b="1" dirty="0">
                        <a:solidFill>
                          <a:srgbClr val="FF0000"/>
                        </a:solidFill>
                      </a:endParaRPr>
                    </a:p>
                  </a:txBody>
                  <a:tcPr anchor="ctr"/>
                </a:tc>
              </a:tr>
              <a:tr h="314348">
                <a:tc>
                  <a:txBody>
                    <a:bodyPr/>
                    <a:lstStyle/>
                    <a:p>
                      <a:pPr algn="ctr"/>
                      <a:r>
                        <a:rPr lang="en-US" sz="1200" dirty="0" smtClean="0"/>
                        <a:t>7</a:t>
                      </a:r>
                      <a:endParaRPr lang="en-US" sz="1200" dirty="0"/>
                    </a:p>
                  </a:txBody>
                  <a:tcPr anchor="ctr"/>
                </a:tc>
                <a:tc>
                  <a:txBody>
                    <a:bodyPr/>
                    <a:lstStyle/>
                    <a:p>
                      <a:pPr algn="ctr"/>
                      <a:r>
                        <a:rPr lang="en-US" sz="1200" dirty="0" smtClean="0"/>
                        <a:t>21</a:t>
                      </a:r>
                      <a:endParaRPr lang="en-US" sz="1200" dirty="0"/>
                    </a:p>
                  </a:txBody>
                  <a:tcPr anchor="ctr"/>
                </a:tc>
                <a:tc>
                  <a:txBody>
                    <a:bodyPr/>
                    <a:lstStyle/>
                    <a:p>
                      <a:pPr algn="ctr"/>
                      <a:r>
                        <a:rPr lang="en-US" sz="1200" dirty="0" smtClean="0"/>
                        <a:t>0</a:t>
                      </a:r>
                      <a:endParaRPr lang="en-US" sz="1200" dirty="0"/>
                    </a:p>
                  </a:txBody>
                  <a:tcPr anchor="ctr"/>
                </a:tc>
                <a:tc>
                  <a:txBody>
                    <a:bodyPr/>
                    <a:lstStyle/>
                    <a:p>
                      <a:pPr algn="ctr"/>
                      <a:r>
                        <a:rPr lang="en-US" sz="1200" dirty="0" smtClean="0"/>
                        <a:t>0.8</a:t>
                      </a:r>
                      <a:endParaRPr lang="en-US" sz="1200" dirty="0"/>
                    </a:p>
                  </a:txBody>
                  <a:tcPr anchor="ctr"/>
                </a:tc>
                <a:tc>
                  <a:txBody>
                    <a:bodyPr/>
                    <a:lstStyle/>
                    <a:p>
                      <a:pPr algn="ctr"/>
                      <a:r>
                        <a:rPr lang="en-US" sz="1200" b="1" dirty="0" smtClean="0">
                          <a:solidFill>
                            <a:srgbClr val="FF0000"/>
                          </a:solidFill>
                        </a:rPr>
                        <a:t>0</a:t>
                      </a:r>
                      <a:endParaRPr lang="en-US" sz="1200" b="1" dirty="0">
                        <a:solidFill>
                          <a:srgbClr val="FF0000"/>
                        </a:solidFill>
                      </a:endParaRPr>
                    </a:p>
                  </a:txBody>
                  <a:tcPr anchor="ctr"/>
                </a:tc>
              </a:tr>
              <a:tr h="314348">
                <a:tc>
                  <a:txBody>
                    <a:bodyPr/>
                    <a:lstStyle/>
                    <a:p>
                      <a:pPr algn="ctr"/>
                      <a:r>
                        <a:rPr lang="en-US" sz="1200" dirty="0" smtClean="0"/>
                        <a:t>8</a:t>
                      </a:r>
                      <a:endParaRPr lang="en-US" sz="1200" dirty="0"/>
                    </a:p>
                  </a:txBody>
                  <a:tcPr anchor="ctr"/>
                </a:tc>
                <a:tc>
                  <a:txBody>
                    <a:bodyPr/>
                    <a:lstStyle/>
                    <a:p>
                      <a:pPr algn="ctr"/>
                      <a:r>
                        <a:rPr lang="en-US" sz="1200" dirty="0" smtClean="0"/>
                        <a:t>20</a:t>
                      </a:r>
                      <a:endParaRPr lang="en-US" sz="1200" dirty="0"/>
                    </a:p>
                  </a:txBody>
                  <a:tcPr anchor="ctr"/>
                </a:tc>
                <a:tc>
                  <a:txBody>
                    <a:bodyPr/>
                    <a:lstStyle/>
                    <a:p>
                      <a:pPr algn="ctr"/>
                      <a:r>
                        <a:rPr lang="en-US" sz="1200" dirty="0" smtClean="0"/>
                        <a:t>-1</a:t>
                      </a:r>
                      <a:endParaRPr lang="en-US" sz="1200" dirty="0"/>
                    </a:p>
                  </a:txBody>
                  <a:tcPr anchor="ctr"/>
                </a:tc>
                <a:tc>
                  <a:txBody>
                    <a:bodyPr/>
                    <a:lstStyle/>
                    <a:p>
                      <a:pPr algn="ctr"/>
                      <a:r>
                        <a:rPr lang="en-US" sz="1200" dirty="0" smtClean="0"/>
                        <a:t>1</a:t>
                      </a:r>
                      <a:endParaRPr lang="en-US" sz="1200" dirty="0"/>
                    </a:p>
                  </a:txBody>
                  <a:tcPr anchor="ctr"/>
                </a:tc>
                <a:tc>
                  <a:txBody>
                    <a:bodyPr/>
                    <a:lstStyle/>
                    <a:p>
                      <a:pPr algn="ctr"/>
                      <a:r>
                        <a:rPr lang="en-US" sz="1200" b="1" dirty="0" smtClean="0">
                          <a:solidFill>
                            <a:srgbClr val="FF0000"/>
                          </a:solidFill>
                        </a:rPr>
                        <a:t>-1</a:t>
                      </a:r>
                      <a:endParaRPr lang="en-US" sz="1200" b="1" dirty="0">
                        <a:solidFill>
                          <a:srgbClr val="FF0000"/>
                        </a:solidFill>
                      </a:endParaRPr>
                    </a:p>
                  </a:txBody>
                  <a:tcPr anchor="ctr"/>
                </a:tc>
              </a:tr>
            </a:tbl>
          </a:graphicData>
        </a:graphic>
      </p:graphicFrame>
      <p:sp>
        <p:nvSpPr>
          <p:cNvPr id="3" name="Rectangle 2"/>
          <p:cNvSpPr/>
          <p:nvPr/>
        </p:nvSpPr>
        <p:spPr>
          <a:xfrm>
            <a:off x="0" y="2287000"/>
            <a:ext cx="3048000" cy="3323987"/>
          </a:xfrm>
          <a:prstGeom prst="rect">
            <a:avLst/>
          </a:prstGeom>
        </p:spPr>
        <p:txBody>
          <a:bodyPr wrap="square">
            <a:spAutoFit/>
          </a:bodyPr>
          <a:lstStyle/>
          <a:p>
            <a:r>
              <a:rPr lang="en-US" sz="1600" b="1" dirty="0">
                <a:solidFill>
                  <a:srgbClr val="0000CC"/>
                </a:solidFill>
              </a:rPr>
              <a:t>Calculate the MRP of each </a:t>
            </a:r>
            <a:r>
              <a:rPr lang="en-US" sz="1600" b="1" dirty="0" smtClean="0">
                <a:solidFill>
                  <a:srgbClr val="0000CC"/>
                </a:solidFill>
              </a:rPr>
              <a:t>worker:</a:t>
            </a:r>
          </a:p>
          <a:p>
            <a:pPr marL="285750" indent="-285750">
              <a:buFont typeface="Arial" pitchFamily="34" charset="0"/>
              <a:buChar char="•"/>
            </a:pPr>
            <a:r>
              <a:rPr lang="en-US" sz="1600" dirty="0" smtClean="0"/>
              <a:t>Notice that now BOTH marginal product AND the price of bread falls,</a:t>
            </a:r>
          </a:p>
          <a:p>
            <a:pPr marL="285750" indent="-285750">
              <a:buFont typeface="Arial" pitchFamily="34" charset="0"/>
              <a:buChar char="•"/>
            </a:pPr>
            <a:r>
              <a:rPr lang="en-US" sz="1600" dirty="0"/>
              <a:t>The bakery is willing to pay more for the first couple workers, because the price of bread is </a:t>
            </a:r>
            <a:r>
              <a:rPr lang="en-US" sz="1600" dirty="0" smtClean="0"/>
              <a:t>high</a:t>
            </a:r>
            <a:endParaRPr lang="en-US" sz="1600" dirty="0"/>
          </a:p>
          <a:p>
            <a:pPr marL="285750" indent="-285750">
              <a:buFont typeface="Arial" pitchFamily="34" charset="0"/>
              <a:buChar char="•"/>
            </a:pPr>
            <a:r>
              <a:rPr lang="en-US" sz="1600" dirty="0" smtClean="0"/>
              <a:t>But MRP falls more rapidly than it did for the perfectly competitive seller. </a:t>
            </a:r>
          </a:p>
          <a:p>
            <a:endParaRPr lang="en-US" dirty="0"/>
          </a:p>
        </p:txBody>
      </p:sp>
      <p:sp>
        <p:nvSpPr>
          <p:cNvPr id="10" name="TextBox 9"/>
          <p:cNvSpPr txBox="1"/>
          <p:nvPr/>
        </p:nvSpPr>
        <p:spPr>
          <a:xfrm>
            <a:off x="5257800" y="190500"/>
            <a:ext cx="2527300" cy="307777"/>
          </a:xfrm>
          <a:prstGeom prst="rect">
            <a:avLst/>
          </a:prstGeom>
          <a:noFill/>
        </p:spPr>
        <p:txBody>
          <a:bodyPr vert="horz" wrap="square" rtlCol="0">
            <a:spAutoFit/>
          </a:bodyPr>
          <a:lstStyle/>
          <a:p>
            <a:pPr algn="ctr"/>
            <a:r>
              <a:rPr lang="en-US" sz="1400" i="1" dirty="0" smtClean="0">
                <a:latin typeface="Lucida Sans - 22"/>
              </a:rPr>
              <a:t>Marginal Revenue Product</a:t>
            </a:r>
            <a:endParaRPr lang="en-US" sz="1400" i="1" dirty="0">
              <a:latin typeface="Lucida Sans - 18"/>
            </a:endParaRPr>
          </a:p>
        </p:txBody>
      </p:sp>
    </p:spTree>
    <p:extLst>
      <p:ext uri="{BB962C8B-B14F-4D97-AF65-F5344CB8AC3E}">
        <p14:creationId xmlns:p14="http://schemas.microsoft.com/office/powerpoint/2010/main" val="31505686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TotalTime>
  <Words>3759</Words>
  <Application>Microsoft Office PowerPoint</Application>
  <PresentationFormat>On-screen Show (16:10)</PresentationFormat>
  <Paragraphs>598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41</cp:revision>
  <dcterms:created xsi:type="dcterms:W3CDTF">2012-04-30T21:55:37Z</dcterms:created>
  <dcterms:modified xsi:type="dcterms:W3CDTF">2012-08-03T12:14:45Z</dcterms:modified>
</cp:coreProperties>
</file>